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0" r:id="rId1"/>
  </p:sldMasterIdLst>
  <p:notesMasterIdLst>
    <p:notesMasterId r:id="rId36"/>
  </p:notesMasterIdLst>
  <p:sldIdLst>
    <p:sldId id="256" r:id="rId2"/>
    <p:sldId id="283" r:id="rId3"/>
    <p:sldId id="334" r:id="rId4"/>
    <p:sldId id="276" r:id="rId5"/>
    <p:sldId id="258" r:id="rId6"/>
    <p:sldId id="355" r:id="rId7"/>
    <p:sldId id="284" r:id="rId8"/>
    <p:sldId id="367" r:id="rId9"/>
    <p:sldId id="377" r:id="rId10"/>
    <p:sldId id="362" r:id="rId11"/>
    <p:sldId id="387" r:id="rId12"/>
    <p:sldId id="378" r:id="rId13"/>
    <p:sldId id="388" r:id="rId14"/>
    <p:sldId id="379" r:id="rId15"/>
    <p:sldId id="380" r:id="rId16"/>
    <p:sldId id="391" r:id="rId17"/>
    <p:sldId id="381" r:id="rId18"/>
    <p:sldId id="382" r:id="rId19"/>
    <p:sldId id="383" r:id="rId20"/>
    <p:sldId id="392" r:id="rId21"/>
    <p:sldId id="2019" r:id="rId22"/>
    <p:sldId id="2020" r:id="rId23"/>
    <p:sldId id="2021" r:id="rId24"/>
    <p:sldId id="2023" r:id="rId25"/>
    <p:sldId id="2022" r:id="rId26"/>
    <p:sldId id="2024" r:id="rId27"/>
    <p:sldId id="2025" r:id="rId28"/>
    <p:sldId id="2028" r:id="rId29"/>
    <p:sldId id="2032" r:id="rId30"/>
    <p:sldId id="2034" r:id="rId31"/>
    <p:sldId id="2035" r:id="rId32"/>
    <p:sldId id="2036" r:id="rId33"/>
    <p:sldId id="2026" r:id="rId34"/>
    <p:sldId id="306"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39" autoAdjust="0"/>
    <p:restoredTop sz="87755" autoAdjust="0"/>
  </p:normalViewPr>
  <p:slideViewPr>
    <p:cSldViewPr snapToGrid="0">
      <p:cViewPr varScale="1">
        <p:scale>
          <a:sx n="124" d="100"/>
          <a:sy n="124" d="100"/>
        </p:scale>
        <p:origin x="1518"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zh.wikipedia.org/wiki/%E6%95%B0%E5%AD%A6"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zh.wikipedia.org/wiki/%E5%87%BD%E6%95%B0" TargetMode="External"/><Relationship Id="rId5" Type="http://schemas.openxmlformats.org/officeDocument/2006/relationships/hyperlink" Target="https://zh.wikipedia.org/wiki/%E8%AF%AF%E5%B7%AE" TargetMode="External"/><Relationship Id="rId4" Type="http://schemas.openxmlformats.org/officeDocument/2006/relationships/hyperlink" Target="https://zh.wikipedia.org/w/index.php?title=%E4%BC%98%E5%8C%96%E5%BB%BA%E6%A8%A1&amp;action=edit&amp;redlink=1"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zh.wikipedia.org/wiki/%E6%AC%A7%E5%87%A0%E9%87%8C%E5%BE%B7%E8%B7%9D%E7%A6%B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Feature_(computer_visi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Gaussian_blu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dirty="0"/>
              <a:t>3D</a:t>
            </a:r>
            <a:r>
              <a:rPr lang="zh-TW" altLang="en-US" dirty="0"/>
              <a:t> 錫球影像的校正</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38997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SIFT</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算法應用於序列圖像中的所有關鍵點。 </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第一階段的圖像被用作參考，並將其</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SIFT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關鍵點與其他階段的關鍵點進行匹配。</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給出一個閾值，並將每個關鍵參考點與另一幅圖像的一個且僅一個關鍵點進行匹配。 請注意，參考圖像可以是所有序列圖像中的任何一張。 不同的參考對應不同的相位匹配。</a:t>
            </a:r>
          </a:p>
          <a:p>
            <a:pPr marL="158750" indent="0" latinLnBrk="1">
              <a:buNone/>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26260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1856408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3</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）消除失配：由於少視點重建圖像中存在一些偽影和模糊，上述匹配策略可能會帶來一些失配，從而破壞最終的運動配準結果。 </a:t>
            </a: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34770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marR="0" indent="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None/>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設置一個閾值</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R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來選擇一定數量的匹配關鍵點。</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0" marR="0" indent="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None/>
              <a:tabLst/>
              <a:defRPr/>
            </a:pP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R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表示</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SIFT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特徵的長度區分。 </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0" marR="0" indent="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None/>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較大的</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R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表示較小的</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SIFT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最小辨別力，這表明匹配的關鍵點不太可靠。 </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0" marR="0" indent="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None/>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通過優化選擇一個好的閾值，我們可以獲得數量合適、可信度高的最終匹配關鍵點</a:t>
            </a:r>
          </a:p>
        </p:txBody>
      </p:sp>
    </p:spTree>
    <p:extLst>
      <p:ext uri="{BB962C8B-B14F-4D97-AF65-F5344CB8AC3E}">
        <p14:creationId xmlns:p14="http://schemas.microsoft.com/office/powerpoint/2010/main" val="3290174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4204784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計算幾何</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轉換舉</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陣：</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假設目標只有全局剛性運動，包括旋轉和平移。 它可以描述為</a:t>
            </a: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其中 θ 是圖像的旋轉角度，</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(t x' t y)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是其平移位移。</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為了使用最小二乘法計算上述變量，讓</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a = cos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θ</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and b = sin</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θ</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 Eq. (2)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變為</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dirty="0"/>
              <a:t>等式中的幾何參數</a:t>
            </a:r>
            <a:r>
              <a:rPr lang="en-US" altLang="zh-TW" dirty="0"/>
              <a:t> (</a:t>
            </a:r>
            <a:r>
              <a:rPr lang="en-US" altLang="zh-TW" dirty="0" err="1"/>
              <a:t>a,b,tx,ty</a:t>
            </a:r>
            <a:r>
              <a:rPr lang="en-US" altLang="zh-TW" dirty="0"/>
              <a:t>)</a:t>
            </a:r>
            <a:r>
              <a:rPr lang="zh-TW" altLang="zh-TW" dirty="0"/>
              <a:t>。</a:t>
            </a:r>
            <a:endParaRPr lang="en-US" altLang="zh-TW" dirty="0"/>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en-US" altLang="zh-TW" dirty="0"/>
              <a:t> (3) </a:t>
            </a:r>
            <a:r>
              <a:rPr lang="zh-TW" altLang="zh-TW" dirty="0"/>
              <a:t>可以很容易地通過最小二乘法從上述</a:t>
            </a:r>
            <a:r>
              <a:rPr lang="en-US" altLang="zh-TW" dirty="0"/>
              <a:t>SIFT</a:t>
            </a:r>
            <a:r>
              <a:rPr lang="zh-TW" altLang="zh-TW" dirty="0"/>
              <a:t>匹配的關鍵點計算出來。</a:t>
            </a:r>
            <a:endParaRPr lang="en-US" altLang="zh-TW" dirty="0"/>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en-US" altLang="zh-TW" dirty="0"/>
              <a:t>=========================================================================================</a:t>
            </a:r>
            <a:endParaRPr lang="zh-TW" altLang="zh-TW" dirty="0"/>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en-US" sz="1100" b="1" i="0" u="none" strike="noStrike" cap="none" dirty="0">
                <a:solidFill>
                  <a:srgbClr val="000000"/>
                </a:solidFill>
                <a:effectLst/>
                <a:latin typeface="Arial"/>
                <a:ea typeface="Arial"/>
                <a:cs typeface="Arial"/>
                <a:sym typeface="Arial"/>
              </a:rPr>
              <a:t>最小平方法</a:t>
            </a:r>
            <a:r>
              <a:rPr lang="zh-TW" altLang="en-US" sz="1100" b="0" i="0" u="none" strike="noStrike" cap="none" dirty="0">
                <a:solidFill>
                  <a:srgbClr val="000000"/>
                </a:solidFill>
                <a:effectLst/>
                <a:latin typeface="Arial"/>
                <a:ea typeface="Arial"/>
                <a:cs typeface="Arial"/>
                <a:sym typeface="Arial"/>
              </a:rPr>
              <a:t>（英語：</a:t>
            </a:r>
            <a:r>
              <a:rPr lang="en-US" altLang="zh-TW" sz="1100" b="0" i="0" u="none" strike="noStrike" cap="none" dirty="0">
                <a:solidFill>
                  <a:srgbClr val="000000"/>
                </a:solidFill>
                <a:effectLst/>
                <a:latin typeface="Arial"/>
                <a:ea typeface="Arial"/>
                <a:cs typeface="Arial"/>
                <a:sym typeface="Arial"/>
              </a:rPr>
              <a:t>least squares method</a:t>
            </a:r>
            <a:r>
              <a:rPr lang="zh-TW" altLang="en-US" sz="1100" b="0" i="0" u="none" strike="noStrike" cap="none" dirty="0">
                <a:solidFill>
                  <a:srgbClr val="000000"/>
                </a:solidFill>
                <a:effectLst/>
                <a:latin typeface="Arial"/>
                <a:ea typeface="Arial"/>
                <a:cs typeface="Arial"/>
                <a:sym typeface="Arial"/>
              </a:rPr>
              <a:t>），又稱</a:t>
            </a:r>
            <a:r>
              <a:rPr lang="zh-TW" altLang="en-US" sz="1100" b="1" i="0" u="none" strike="noStrike" cap="none" dirty="0">
                <a:solidFill>
                  <a:srgbClr val="000000"/>
                </a:solidFill>
                <a:effectLst/>
                <a:latin typeface="Arial"/>
                <a:ea typeface="Arial"/>
                <a:cs typeface="Arial"/>
                <a:sym typeface="Arial"/>
              </a:rPr>
              <a:t>最小二乘法</a:t>
            </a:r>
            <a:r>
              <a:rPr lang="zh-TW" altLang="en-US" sz="1100" b="0" i="0" u="none" strike="noStrike" cap="none" dirty="0">
                <a:solidFill>
                  <a:srgbClr val="000000"/>
                </a:solidFill>
                <a:effectLst/>
                <a:latin typeface="Arial"/>
                <a:ea typeface="Arial"/>
                <a:cs typeface="Arial"/>
                <a:sym typeface="Arial"/>
              </a:rPr>
              <a:t>，是一種</a:t>
            </a:r>
            <a:r>
              <a:rPr lang="zh-TW" altLang="en-US" sz="1100" b="0" i="0" u="none" strike="noStrike" cap="none" dirty="0">
                <a:solidFill>
                  <a:srgbClr val="000000"/>
                </a:solidFill>
                <a:effectLst/>
                <a:latin typeface="Arial"/>
                <a:ea typeface="Arial"/>
                <a:cs typeface="Arial"/>
                <a:sym typeface="Arial"/>
                <a:hlinkClick r:id="rId3" tooltip="數學"/>
              </a:rPr>
              <a:t>數學</a:t>
            </a:r>
            <a:r>
              <a:rPr lang="zh-TW" altLang="en-US" sz="1100" b="0" i="0" u="none" strike="noStrike" cap="none" dirty="0">
                <a:solidFill>
                  <a:srgbClr val="000000"/>
                </a:solidFill>
                <a:effectLst/>
                <a:latin typeface="Arial"/>
                <a:ea typeface="Arial"/>
                <a:cs typeface="Arial"/>
                <a:sym typeface="Arial"/>
                <a:hlinkClick r:id="rId4" tooltip="最佳化建模（頁面不存在）"/>
              </a:rPr>
              <a:t>優化建模</a:t>
            </a:r>
            <a:r>
              <a:rPr lang="zh-TW" altLang="en-US" sz="1100" b="0" i="0" u="none" strike="noStrike" cap="none" dirty="0">
                <a:solidFill>
                  <a:srgbClr val="000000"/>
                </a:solidFill>
                <a:effectLst/>
                <a:latin typeface="Arial"/>
                <a:ea typeface="Arial"/>
                <a:cs typeface="Arial"/>
                <a:sym typeface="Arial"/>
              </a:rPr>
              <a:t>方法。它通過最小化</a:t>
            </a:r>
            <a:r>
              <a:rPr lang="zh-TW" altLang="en-US" sz="1100" b="0" i="0" u="none" strike="noStrike" cap="none" dirty="0">
                <a:solidFill>
                  <a:srgbClr val="000000"/>
                </a:solidFill>
                <a:effectLst/>
                <a:latin typeface="Arial"/>
                <a:ea typeface="Arial"/>
                <a:cs typeface="Arial"/>
                <a:sym typeface="Arial"/>
                <a:hlinkClick r:id="rId5" tooltip="誤差"/>
              </a:rPr>
              <a:t>誤差</a:t>
            </a:r>
            <a:r>
              <a:rPr lang="zh-TW" altLang="en-US" sz="1100" b="0" i="0" u="none" strike="noStrike" cap="none" dirty="0">
                <a:solidFill>
                  <a:srgbClr val="000000"/>
                </a:solidFill>
                <a:effectLst/>
                <a:latin typeface="Arial"/>
                <a:ea typeface="Arial"/>
                <a:cs typeface="Arial"/>
                <a:sym typeface="Arial"/>
              </a:rPr>
              <a:t>的平方和尋找數據的最佳</a:t>
            </a:r>
            <a:r>
              <a:rPr lang="zh-TW" altLang="en-US" sz="1100" b="0" i="0" u="none" strike="noStrike" cap="none" dirty="0">
                <a:solidFill>
                  <a:srgbClr val="000000"/>
                </a:solidFill>
                <a:effectLst/>
                <a:latin typeface="Arial"/>
                <a:ea typeface="Arial"/>
                <a:cs typeface="Arial"/>
                <a:sym typeface="Arial"/>
                <a:hlinkClick r:id="rId6" tooltip="函數"/>
              </a:rPr>
              <a:t>函數</a:t>
            </a:r>
            <a:r>
              <a:rPr lang="zh-TW" altLang="en-US" sz="1100" b="0" i="0" u="none" strike="noStrike" cap="none" dirty="0">
                <a:solidFill>
                  <a:srgbClr val="000000"/>
                </a:solidFill>
                <a:effectLst/>
                <a:latin typeface="Arial"/>
                <a:ea typeface="Arial"/>
                <a:cs typeface="Arial"/>
                <a:sym typeface="Arial"/>
              </a:rPr>
              <a:t>匹配。</a:t>
            </a:r>
            <a:endPar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indent="-285750" algn="just">
              <a:buClr>
                <a:schemeClr val="tx1"/>
              </a:buClr>
              <a:buFont typeface="Arial" panose="020B0604020202020204" pitchFamily="34" charset="0"/>
              <a:buChar char="•"/>
            </a:pP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320295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5</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）圖像變換與融合：在已知運動參數的情況下，可以對不同相位的</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CT</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圖像進行轉換，消除目標運動。 </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然後，通過融合所有已去除運動的不同曝光圖像，可以獲得即時</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CT</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圖像的最終超分辨率重建</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[8]</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a:t>
            </a:r>
          </a:p>
          <a:p>
            <a:pPr marL="285750" indent="-285750" algn="just">
              <a:buClr>
                <a:schemeClr val="tx1"/>
              </a:buClr>
              <a:buFont typeface="Arial" panose="020B0604020202020204" pitchFamily="34" charset="0"/>
              <a:buChar char="•"/>
            </a:pP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2634460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indent="-285750" algn="just">
              <a:buClr>
                <a:schemeClr val="tx1"/>
              </a:buClr>
              <a:buFont typeface="Arial" panose="020B0604020202020204" pitchFamily="34" charset="0"/>
              <a:buChar char="•"/>
            </a:pP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(a) FBP</a:t>
            </a: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(b) FBP</a:t>
            </a:r>
            <a:r>
              <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 + SIFT</a:t>
            </a: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(c) </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FBP</a:t>
            </a:r>
            <a:r>
              <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 + SIFT+ </a:t>
            </a:r>
            <a:r>
              <a:rPr lang="zh-TW" altLang="en-US"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消除錯誤的匹配</a:t>
            </a: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rPr>
              <a:t>(d) ground truth</a:t>
            </a: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2671482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1315552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100" b="0" i="0" u="none" strike="noStrike" cap="none" dirty="0">
                <a:solidFill>
                  <a:srgbClr val="000000"/>
                </a:solidFill>
                <a:effectLst/>
                <a:latin typeface="Arial"/>
                <a:ea typeface="Arial"/>
                <a:cs typeface="Arial"/>
                <a:sym typeface="Arial"/>
              </a:rPr>
              <a:t>Solder:</a:t>
            </a:r>
            <a:r>
              <a:rPr lang="zh-TW" altLang="en-US" sz="1100" b="0" i="0" u="none" strike="noStrike" cap="none" dirty="0">
                <a:solidFill>
                  <a:srgbClr val="000000"/>
                </a:solidFill>
                <a:effectLst/>
                <a:latin typeface="Arial"/>
                <a:ea typeface="Arial"/>
                <a:cs typeface="Arial"/>
                <a:sym typeface="Arial"/>
              </a:rPr>
              <a:t> 焊接</a:t>
            </a:r>
            <a:endParaRPr lang="en-US" altLang="zh-TW" sz="1100" b="0" i="0" u="none" strike="noStrike" cap="none" dirty="0">
              <a:solidFill>
                <a:srgbClr val="000000"/>
              </a:solidFill>
              <a:effectLst/>
              <a:latin typeface="Arial"/>
              <a:ea typeface="Arial"/>
              <a:cs typeface="Arial"/>
              <a:sym typeface="Arial"/>
            </a:endParaRPr>
          </a:p>
          <a:p>
            <a:r>
              <a:rPr lang="en-US" altLang="zh-TW" sz="1100" b="0" i="0" u="none" strike="noStrike" cap="none" dirty="0">
                <a:solidFill>
                  <a:srgbClr val="000000"/>
                </a:solidFill>
                <a:effectLst/>
                <a:latin typeface="Arial"/>
                <a:ea typeface="Arial"/>
                <a:cs typeface="Arial"/>
                <a:sym typeface="Arial"/>
              </a:rPr>
              <a:t>PCB</a:t>
            </a:r>
            <a:r>
              <a:rPr lang="zh-TW" altLang="en-US" sz="1100" b="0" i="0" u="none" strike="noStrike" cap="none" dirty="0">
                <a:solidFill>
                  <a:srgbClr val="000000"/>
                </a:solidFill>
                <a:effectLst/>
                <a:latin typeface="Arial"/>
                <a:ea typeface="Arial"/>
                <a:cs typeface="Arial"/>
                <a:sym typeface="Arial"/>
              </a:rPr>
              <a:t>（</a:t>
            </a:r>
            <a:r>
              <a:rPr lang="en-US" altLang="zh-TW" sz="1100" b="0" i="0" u="none" strike="noStrike" cap="none" dirty="0">
                <a:solidFill>
                  <a:srgbClr val="000000"/>
                </a:solidFill>
                <a:effectLst/>
                <a:latin typeface="Arial"/>
                <a:ea typeface="Arial"/>
                <a:cs typeface="Arial"/>
                <a:sym typeface="Arial"/>
              </a:rPr>
              <a:t>Printed circuit board</a:t>
            </a:r>
            <a:r>
              <a:rPr lang="zh-TW" altLang="en-US" sz="1100" b="0" i="0" u="none" strike="noStrike" cap="none" dirty="0">
                <a:solidFill>
                  <a:srgbClr val="000000"/>
                </a:solidFill>
                <a:effectLst/>
                <a:latin typeface="Arial"/>
                <a:ea typeface="Arial"/>
                <a:cs typeface="Arial"/>
                <a:sym typeface="Arial"/>
              </a:rPr>
              <a:t>）</a:t>
            </a:r>
            <a:endParaRPr lang="en-US" altLang="zh-TW" sz="1100" b="0" i="0" u="none" strike="noStrike" cap="none" dirty="0">
              <a:solidFill>
                <a:srgbClr val="000000"/>
              </a:solidFill>
              <a:effectLst/>
              <a:latin typeface="Arial"/>
              <a:ea typeface="Arial"/>
              <a:cs typeface="Arial"/>
              <a:sym typeface="Arial"/>
            </a:endParaRPr>
          </a:p>
          <a:p>
            <a:r>
              <a:rPr lang="en-US" altLang="zh-TW" sz="1100" b="0" i="0" u="none" strike="noStrike" cap="none" dirty="0">
                <a:solidFill>
                  <a:srgbClr val="000000"/>
                </a:solidFill>
                <a:effectLst/>
                <a:latin typeface="Arial"/>
                <a:ea typeface="Arial"/>
                <a:cs typeface="Arial"/>
                <a:sym typeface="Arial"/>
              </a:rPr>
              <a:t>3D:</a:t>
            </a:r>
            <a:r>
              <a:rPr lang="zh-TW" altLang="en-US" sz="1100" b="0" i="0" u="none" strike="noStrike" cap="none" dirty="0">
                <a:solidFill>
                  <a:srgbClr val="000000"/>
                </a:solidFill>
                <a:effectLst/>
                <a:latin typeface="Arial"/>
                <a:ea typeface="Arial"/>
                <a:cs typeface="Arial"/>
                <a:sym typeface="Arial"/>
              </a:rPr>
              <a:t> </a:t>
            </a:r>
            <a:r>
              <a:rPr lang="en-US" altLang="zh-TW" sz="1100" b="0" i="0" u="none" strike="noStrike" cap="none" dirty="0">
                <a:solidFill>
                  <a:srgbClr val="000000"/>
                </a:solidFill>
                <a:effectLst/>
                <a:latin typeface="Arial"/>
                <a:ea typeface="Arial"/>
                <a:cs typeface="Arial"/>
                <a:sym typeface="Arial"/>
              </a:rPr>
              <a:t>3 Dimensions</a:t>
            </a:r>
          </a:p>
          <a:p>
            <a:r>
              <a:rPr lang="en-US" altLang="zh-TW" sz="1100" b="0" i="0" u="none" strike="noStrike" cap="none" baseline="0" dirty="0">
                <a:solidFill>
                  <a:srgbClr val="000000"/>
                </a:solidFill>
                <a:latin typeface="Arial"/>
                <a:ea typeface="Arial"/>
                <a:cs typeface="Arial"/>
                <a:sym typeface="Arial"/>
              </a:rPr>
              <a:t>phi : angle of rotation</a:t>
            </a:r>
          </a:p>
          <a:p>
            <a:r>
              <a:rPr lang="en-US" altLang="zh-TW" sz="1100" b="0" i="0" u="none" strike="noStrike" cap="none" baseline="0" dirty="0">
                <a:solidFill>
                  <a:srgbClr val="000000"/>
                </a:solidFill>
                <a:latin typeface="Arial"/>
                <a:ea typeface="Arial"/>
                <a:cs typeface="Arial"/>
                <a:sym typeface="Arial"/>
              </a:rPr>
              <a:t>Theta : the angle between tube to detector and vertical line.</a:t>
            </a:r>
            <a:endParaRPr lang="zh-TW" altLang="en-US" dirty="0"/>
          </a:p>
        </p:txBody>
      </p:sp>
    </p:spTree>
    <p:extLst>
      <p:ext uri="{BB962C8B-B14F-4D97-AF65-F5344CB8AC3E}">
        <p14:creationId xmlns:p14="http://schemas.microsoft.com/office/powerpoint/2010/main" val="2976076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903554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2204190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lvl="0" indent="-285750" algn="just">
              <a:buClr>
                <a:schemeClr val="tx1"/>
              </a:buClr>
              <a:buFont typeface="Arial" panose="020B0604020202020204" pitchFamily="34" charset="0"/>
              <a:buChar char="•"/>
            </a:pPr>
            <a:r>
              <a:rPr lang="en-US" altLang="zh-TW" sz="1600" dirty="0" err="1">
                <a:latin typeface="+mj-lt"/>
                <a:cs typeface="Times New Roman" panose="02020603050405020304" pitchFamily="18" charset="0"/>
              </a:rPr>
              <a:t>np.fft.fftn</a:t>
            </a:r>
            <a:endParaRPr lang="en-US" altLang="zh-TW" sz="1600" dirty="0">
              <a:latin typeface="+mj-lt"/>
              <a:cs typeface="Times New Roman" panose="02020603050405020304" pitchFamily="18" charset="0"/>
            </a:endParaRPr>
          </a:p>
          <a:p>
            <a:pPr marL="285750" lvl="0" indent="-285750" algn="just">
              <a:buClr>
                <a:schemeClr val="tx1"/>
              </a:buClr>
              <a:buFont typeface="Arial" panose="020B0604020202020204" pitchFamily="34" charset="0"/>
              <a:buChar char="•"/>
            </a:pPr>
            <a:r>
              <a:rPr lang="en-US" altLang="zh-TW" sz="1600" dirty="0" err="1">
                <a:latin typeface="+mj-lt"/>
                <a:cs typeface="Times New Roman" panose="02020603050405020304" pitchFamily="18" charset="0"/>
              </a:rPr>
              <a:t>np.fft.fftshift</a:t>
            </a:r>
            <a:endParaRPr lang="en-US" altLang="zh-TW" sz="1600" dirty="0">
              <a:latin typeface="+mj-lt"/>
              <a:cs typeface="Times New Roman" panose="02020603050405020304" pitchFamily="18" charset="0"/>
            </a:endParaRPr>
          </a:p>
          <a:p>
            <a:pPr marL="285750" lvl="0" indent="-285750" algn="just">
              <a:buClr>
                <a:schemeClr val="tx1"/>
              </a:buClr>
              <a:buFont typeface="Arial" panose="020B0604020202020204" pitchFamily="34" charset="0"/>
              <a:buChar char="•"/>
            </a:pPr>
            <a:r>
              <a:rPr lang="en-US" altLang="zh-TW" sz="1600" dirty="0" err="1">
                <a:latin typeface="+mj-lt"/>
                <a:cs typeface="Times New Roman" panose="02020603050405020304" pitchFamily="18" charset="0"/>
              </a:rPr>
              <a:t>np.abs</a:t>
            </a:r>
            <a:r>
              <a:rPr lang="en-US" altLang="zh-TW" sz="1600" dirty="0">
                <a:latin typeface="+mj-lt"/>
                <a:cs typeface="Times New Roman" panose="02020603050405020304" pitchFamily="18" charset="0"/>
              </a:rPr>
              <a:t> </a:t>
            </a:r>
            <a:r>
              <a:rPr lang="zh-TW" altLang="en-US" sz="1600" dirty="0">
                <a:latin typeface="+mj-lt"/>
                <a:cs typeface="Times New Roman" panose="02020603050405020304" pitchFamily="18" charset="0"/>
              </a:rPr>
              <a:t>絕對值</a:t>
            </a:r>
            <a:endParaRPr lang="en-US" altLang="zh-TW" sz="1600" dirty="0">
              <a:latin typeface="+mj-lt"/>
              <a:cs typeface="Times New Roman" panose="02020603050405020304" pitchFamily="18" charset="0"/>
            </a:endParaRPr>
          </a:p>
          <a:p>
            <a:pPr marL="285750" lvl="0" indent="-285750" algn="just">
              <a:buClr>
                <a:schemeClr val="tx1"/>
              </a:buClr>
              <a:buFont typeface="Arial" panose="020B0604020202020204" pitchFamily="34" charset="0"/>
              <a:buChar char="•"/>
            </a:pPr>
            <a:r>
              <a:rPr lang="en-US" altLang="zh-TW" sz="1600" dirty="0">
                <a:latin typeface="+mj-lt"/>
                <a:cs typeface="Times New Roman" panose="02020603050405020304" pitchFamily="18" charset="0"/>
              </a:rPr>
              <a:t>np.log</a:t>
            </a:r>
            <a:r>
              <a:rPr lang="zh-TW" altLang="en-US" sz="1600" dirty="0">
                <a:latin typeface="+mj-lt"/>
                <a:cs typeface="Times New Roman" panose="02020603050405020304" pitchFamily="18" charset="0"/>
              </a:rPr>
              <a:t>  </a:t>
            </a:r>
            <a:r>
              <a:rPr lang="zh-TW" altLang="en-US" sz="1400" b="1" i="0" dirty="0">
                <a:solidFill>
                  <a:srgbClr val="3D3D3D"/>
                </a:solidFill>
                <a:effectLst/>
                <a:latin typeface="-apple-system"/>
              </a:rPr>
              <a:t>對數尺度</a:t>
            </a:r>
            <a:r>
              <a:rPr lang="en-US" altLang="zh-TW" sz="1400" b="1" i="0" dirty="0">
                <a:solidFill>
                  <a:srgbClr val="3D3D3D"/>
                </a:solidFill>
                <a:effectLst/>
                <a:latin typeface="-apple-system"/>
              </a:rPr>
              <a:t>(logarithmic scale)</a:t>
            </a:r>
            <a:r>
              <a:rPr lang="zh-TW" altLang="en-US" sz="1400" b="1" i="0" dirty="0">
                <a:solidFill>
                  <a:srgbClr val="3D3D3D"/>
                </a:solidFill>
                <a:effectLst/>
                <a:latin typeface="-apple-system"/>
              </a:rPr>
              <a:t>縮放</a:t>
            </a:r>
            <a:r>
              <a:rPr lang="en-US" altLang="zh-TW" sz="1400" b="0" i="0" dirty="0">
                <a:solidFill>
                  <a:srgbClr val="3D3D3D"/>
                </a:solidFill>
                <a:effectLst/>
                <a:latin typeface="-apple-system"/>
              </a:rPr>
              <a:t>. </a:t>
            </a:r>
            <a:r>
              <a:rPr lang="zh-TW" altLang="en-US" sz="1400" b="0" i="0" dirty="0">
                <a:solidFill>
                  <a:srgbClr val="3D3D3D"/>
                </a:solidFill>
                <a:effectLst/>
                <a:latin typeface="-apple-system"/>
              </a:rPr>
              <a:t>傅立葉變換的幅度值範圍大到不適合在屏幕上顯示。高值在屏幕上顯示爲白點，而低值爲黑點，高低值的變化無法有效分辨。爲了在屏幕上凸顯出高低變化的連續性，我們可以用對數尺度來替換線性尺度</a:t>
            </a:r>
            <a:endParaRPr lang="en-US" altLang="zh-TW" sz="1600" dirty="0">
              <a:latin typeface="+mj-lt"/>
              <a:cs typeface="Times New Roman" panose="02020603050405020304" pitchFamily="18" charset="0"/>
            </a:endParaRPr>
          </a:p>
          <a:p>
            <a:pPr marL="0" lvl="0" indent="0" algn="just">
              <a:buClr>
                <a:schemeClr val="tx1"/>
              </a:buClr>
              <a:buFont typeface="Arial" panose="020B0604020202020204" pitchFamily="34" charset="0"/>
              <a:buNone/>
            </a:pPr>
            <a:endParaRPr lang="en-US" altLang="zh-TW" sz="1600" dirty="0">
              <a:latin typeface="+mj-lt"/>
              <a:cs typeface="Times New Roman" panose="02020603050405020304" pitchFamily="18" charset="0"/>
            </a:endParaRPr>
          </a:p>
          <a:p>
            <a:pPr marL="285750" lvl="0" indent="-285750" algn="just">
              <a:buClr>
                <a:schemeClr val="tx1"/>
              </a:buClr>
              <a:buFont typeface="Arial" panose="020B0604020202020204" pitchFamily="34" charset="0"/>
              <a:buChar char="•"/>
            </a:pPr>
            <a:r>
              <a:rPr lang="zh-TW" altLang="en-US" sz="1400" b="0" i="0" u="none" strike="noStrike" dirty="0">
                <a:solidFill>
                  <a:srgbClr val="0645AD"/>
                </a:solidFill>
                <a:effectLst/>
                <a:latin typeface="Arial" panose="020B0604020202020204" pitchFamily="34" charset="0"/>
                <a:hlinkClick r:id="rId3" tooltip="歐幾里德距離"/>
              </a:rPr>
              <a:t>歐幾里德距離</a:t>
            </a:r>
            <a:endParaRPr lang="en-US" altLang="zh-TW" sz="1400" b="0" i="0" u="none" strike="noStrike" dirty="0">
              <a:solidFill>
                <a:srgbClr val="0645AD"/>
              </a:solidFill>
              <a:effectLst/>
              <a:latin typeface="Arial" panose="020B0604020202020204" pitchFamily="34" charset="0"/>
            </a:endParaRPr>
          </a:p>
          <a:p>
            <a:pPr marL="285750" lvl="0" indent="-285750" algn="just">
              <a:buClr>
                <a:schemeClr val="tx1"/>
              </a:buClr>
              <a:buFont typeface="Arial" panose="020B0604020202020204" pitchFamily="34" charset="0"/>
              <a:buChar char="•"/>
            </a:pPr>
            <a:r>
              <a:rPr lang="en-US" altLang="zh-TW" sz="1600" dirty="0">
                <a:latin typeface="+mj-lt"/>
                <a:cs typeface="Times New Roman" panose="02020603050405020304" pitchFamily="18" charset="0"/>
              </a:rPr>
              <a:t>L1 </a:t>
            </a:r>
            <a:r>
              <a:rPr lang="zh-TW" altLang="en-US" sz="1600" dirty="0">
                <a:latin typeface="+mj-lt"/>
                <a:cs typeface="Times New Roman" panose="02020603050405020304" pitchFamily="18" charset="0"/>
              </a:rPr>
              <a:t>正規化 讓參數不要改變這麼多</a:t>
            </a:r>
            <a:r>
              <a:rPr lang="en-US" altLang="zh-TW" sz="1600" b="0" i="0" u="none" strike="noStrike" dirty="0">
                <a:solidFill>
                  <a:srgbClr val="0645AD"/>
                </a:solidFill>
                <a:effectLst/>
                <a:latin typeface="Arial" panose="020B0604020202020204" pitchFamily="34" charset="0"/>
                <a:cs typeface="Times New Roman" panose="02020603050405020304" pitchFamily="18" charset="0"/>
              </a:rPr>
              <a:t> </a:t>
            </a:r>
            <a:r>
              <a:rPr lang="zh-TW" altLang="en-US" sz="1600" b="0" i="0" u="none" strike="noStrike" dirty="0">
                <a:solidFill>
                  <a:srgbClr val="0645AD"/>
                </a:solidFill>
                <a:effectLst/>
                <a:latin typeface="Arial" panose="020B0604020202020204" pitchFamily="34" charset="0"/>
                <a:cs typeface="Times New Roman" panose="02020603050405020304" pitchFamily="18" charset="0"/>
              </a:rPr>
              <a:t>給點限制</a:t>
            </a:r>
            <a:endParaRPr lang="en-US" altLang="zh-TW" sz="1600" dirty="0">
              <a:latin typeface="+mj-lt"/>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2826648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361458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p:spTree>
    <p:extLst>
      <p:ext uri="{BB962C8B-B14F-4D97-AF65-F5344CB8AC3E}">
        <p14:creationId xmlns:p14="http://schemas.microsoft.com/office/powerpoint/2010/main" val="2205256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400" dirty="0"/>
                  <a:t>都是越大越好</a:t>
                </a:r>
                <a:endParaRPr lang="en-US" altLang="zh-TW" sz="1400" dirty="0"/>
              </a:p>
              <a:p>
                <a:endParaRPr lang="en-US" altLang="zh-TW" sz="1400" dirty="0"/>
              </a:p>
              <a:p>
                <a:r>
                  <a:rPr lang="en-US" altLang="zh-TW" sz="1400" dirty="0"/>
                  <a:t>SSIM</a:t>
                </a:r>
                <a:r>
                  <a:rPr lang="zh-TW" altLang="en-US" sz="1400" dirty="0"/>
                  <a:t> </a:t>
                </a:r>
                <a:r>
                  <a:rPr lang="en-US" altLang="zh-TW" sz="1400" dirty="0"/>
                  <a:t>=&gt;</a:t>
                </a:r>
                <a:r>
                  <a:rPr lang="zh-TW" altLang="en-US" sz="1400" b="0" i="0" dirty="0">
                    <a:solidFill>
                      <a:srgbClr val="252B3A"/>
                    </a:solidFill>
                    <a:effectLst/>
                    <a:latin typeface="-apple-system"/>
                  </a:rPr>
                  <a:t>把兩幅圖 </a:t>
                </a:r>
                <a:r>
                  <a:rPr lang="en-US" altLang="zh-TW" sz="1400" b="0" i="0" dirty="0">
                    <a:solidFill>
                      <a:srgbClr val="252B3A"/>
                    </a:solidFill>
                    <a:effectLst/>
                    <a:latin typeface="-apple-system"/>
                  </a:rPr>
                  <a:t>x, y </a:t>
                </a:r>
                <a:r>
                  <a:rPr lang="zh-TW" altLang="en-US" sz="1400" b="0" i="0" dirty="0">
                    <a:solidFill>
                      <a:srgbClr val="252B3A"/>
                    </a:solidFill>
                    <a:effectLst/>
                    <a:latin typeface="-apple-system"/>
                  </a:rPr>
                  <a:t>的相似性按三個维度進行比較</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亮度（</a:t>
                </a:r>
                <a:r>
                  <a:rPr lang="en-US" altLang="zh-TW" sz="1400" b="0" i="0" dirty="0">
                    <a:solidFill>
                      <a:srgbClr val="252B3A"/>
                    </a:solidFill>
                    <a:effectLst/>
                    <a:latin typeface="-apple-system"/>
                  </a:rPr>
                  <a:t>luminance</a:t>
                </a:r>
                <a:r>
                  <a:rPr lang="zh-TW" altLang="en-US" sz="1400" b="0" i="0" dirty="0">
                    <a:solidFill>
                      <a:srgbClr val="252B3A"/>
                    </a:solidFill>
                    <a:effectLst/>
                    <a:latin typeface="-apple-system"/>
                  </a:rPr>
                  <a:t>），對比度（</a:t>
                </a:r>
                <a:r>
                  <a:rPr lang="en-US" altLang="zh-TW" sz="1400" b="0" i="0" dirty="0">
                    <a:solidFill>
                      <a:srgbClr val="252B3A"/>
                    </a:solidFill>
                    <a:effectLst/>
                    <a:latin typeface="-apple-system"/>
                  </a:rPr>
                  <a:t>contrast</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c(</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，和結構（</a:t>
                </a:r>
                <a:r>
                  <a:rPr lang="en-US" altLang="zh-TW" sz="1400" b="0" i="0" dirty="0">
                    <a:solidFill>
                      <a:srgbClr val="252B3A"/>
                    </a:solidFill>
                    <a:effectLst/>
                    <a:latin typeface="-apple-system"/>
                  </a:rPr>
                  <a:t>structure</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s(</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p>
              <a:p>
                <a:r>
                  <a:rPr lang="zh-CN" altLang="en-US" sz="1400" b="0" i="0" dirty="0">
                    <a:solidFill>
                      <a:srgbClr val="121212"/>
                    </a:solidFill>
                    <a:effectLst/>
                    <a:latin typeface="-apple-system"/>
                  </a:rPr>
                  <a:t>每次计算的时候都从图片上取一个的窗口，然后不断滑动窗口进行计算，最后取平均值作为全局的 </a:t>
                </a:r>
                <a:r>
                  <a:rPr lang="en-US" altLang="zh-CN" sz="1400" b="0" i="0" dirty="0">
                    <a:solidFill>
                      <a:srgbClr val="121212"/>
                    </a:solidFill>
                    <a:effectLst/>
                    <a:latin typeface="-apple-system"/>
                  </a:rPr>
                  <a:t>SSIM</a:t>
                </a:r>
                <a:r>
                  <a:rPr lang="zh-CN" altLang="en-US" sz="1400" b="0" i="0" dirty="0">
                    <a:solidFill>
                      <a:srgbClr val="121212"/>
                    </a:solidFill>
                    <a:effectLst/>
                    <a:latin typeface="-apple-system"/>
                  </a:rPr>
                  <a:t>。</a:t>
                </a:r>
                <a:endParaRPr lang="en-US" altLang="zh-CN" sz="1400" b="0" i="0" dirty="0">
                  <a:solidFill>
                    <a:srgbClr val="121212"/>
                  </a:solidFill>
                  <a:effectLst/>
                  <a:latin typeface="-apple-system"/>
                </a:endParaRPr>
              </a:p>
              <a:p>
                <a:r>
                  <a:rPr lang="zh-TW" altLang="en-US" sz="1600" b="0" dirty="0"/>
                  <a:t>平均值</a:t>
                </a:r>
                <a14:m>
                  <m:oMath xmlns:m="http://schemas.openxmlformats.org/officeDocument/2006/math">
                    <m:r>
                      <a:rPr lang="en-US" altLang="zh-TW" sz="1600" b="0" i="1" smtClean="0">
                        <a:latin typeface="Cambria Math" panose="02040503050406030204" pitchFamily="18" charset="0"/>
                      </a:rPr>
                      <m:t>:</m:t>
                    </m:r>
                    <m:r>
                      <a:rPr lang="zh-TW" altLang="en-US" sz="1600" b="0" i="1" smtClean="0">
                        <a:latin typeface="Cambria Math" panose="02040503050406030204" pitchFamily="18" charset="0"/>
                      </a:rPr>
                      <m:t> </m:t>
                    </m:r>
                    <m:sSub>
                      <m:sSubPr>
                        <m:ctrlPr>
                          <a:rPr lang="en-US" altLang="zh-TW" sz="1600" b="0" i="1" smtClean="0">
                            <a:latin typeface="Cambria Math" panose="02040503050406030204" pitchFamily="18" charset="0"/>
                          </a:rPr>
                        </m:ctrlPr>
                      </m:sSubPr>
                      <m:e>
                        <m:r>
                          <a:rPr lang="zh-TW" altLang="en-US" sz="1600" b="0" i="1" smtClean="0">
                            <a:latin typeface="Cambria Math" panose="02040503050406030204" pitchFamily="18" charset="0"/>
                          </a:rPr>
                          <m:t>𝜇</m:t>
                        </m:r>
                      </m:e>
                      <m:sub>
                        <m:r>
                          <a:rPr lang="en-US" altLang="zh-TW" sz="1600" b="0" i="1" smtClean="0">
                            <a:latin typeface="Cambria Math" panose="02040503050406030204" pitchFamily="18" charset="0"/>
                          </a:rPr>
                          <m:t>𝑥</m:t>
                        </m:r>
                      </m:sub>
                    </m:sSub>
                  </m:oMath>
                </a14:m>
                <a:endParaRPr lang="en-US" altLang="zh-TW" sz="1400" b="0" i="0" dirty="0">
                  <a:solidFill>
                    <a:srgbClr val="252B3A"/>
                  </a:solidFill>
                  <a:effectLst/>
                  <a:latin typeface="-apple-system"/>
                </a:endParaRPr>
              </a:p>
              <a:p>
                <a:r>
                  <a:rPr lang="zh-TW" altLang="en-US" sz="1400" b="0" i="0" dirty="0">
                    <a:solidFill>
                      <a:srgbClr val="252B3A"/>
                    </a:solidFill>
                    <a:effectLst/>
                    <a:latin typeface="-apple-system"/>
                  </a:rPr>
                  <a:t>標準差</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a:t>
                </a:r>
                <a14:m>
                  <m:oMath xmlns:m="http://schemas.openxmlformats.org/officeDocument/2006/math">
                    <m:sSub>
                      <m:sSubPr>
                        <m:ctrlPr>
                          <a:rPr lang="en-US" altLang="zh-TW" sz="1600" i="1" smtClean="0">
                            <a:latin typeface="Cambria Math" panose="02040503050406030204" pitchFamily="18" charset="0"/>
                          </a:rPr>
                        </m:ctrlPr>
                      </m:sSubPr>
                      <m:e>
                        <m:r>
                          <a:rPr lang="zh-TW" altLang="en-US" sz="1600" i="1" smtClean="0">
                            <a:latin typeface="Cambria Math" panose="02040503050406030204" pitchFamily="18" charset="0"/>
                          </a:rPr>
                          <m:t>𝜎</m:t>
                        </m:r>
                      </m:e>
                      <m:sub>
                        <m:r>
                          <a:rPr lang="en-US" altLang="zh-TW" sz="1600" i="1">
                            <a:latin typeface="Cambria Math" panose="02040503050406030204" pitchFamily="18" charset="0"/>
                          </a:rPr>
                          <m:t>𝑥</m:t>
                        </m:r>
                        <m:r>
                          <a:rPr lang="en-US" altLang="zh-TW" sz="1600" b="0" i="1" smtClean="0">
                            <a:latin typeface="Cambria Math" panose="02040503050406030204" pitchFamily="18" charset="0"/>
                          </a:rPr>
                          <m:t>𝑦</m:t>
                        </m:r>
                      </m:sub>
                    </m:sSub>
                  </m:oMath>
                </a14:m>
                <a:endParaRPr lang="en-US" altLang="zh-TW" sz="1400" b="0" i="0" dirty="0">
                  <a:solidFill>
                    <a:srgbClr val="252B3A"/>
                  </a:solidFill>
                  <a:effectLst/>
                  <a:latin typeface="-apple-system"/>
                </a:endParaRPr>
              </a:p>
              <a:p>
                <a14:m>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𝑐</m:t>
                        </m:r>
                      </m:e>
                      <m:sub>
                        <m:r>
                          <a:rPr lang="en-US" altLang="zh-TW" sz="1600" b="0" i="1" smtClean="0">
                            <a:latin typeface="Cambria Math" panose="02040503050406030204" pitchFamily="18" charset="0"/>
                          </a:rPr>
                          <m:t>1</m:t>
                        </m:r>
                      </m:sub>
                    </m:sSub>
                  </m:oMath>
                </a14:m>
                <a:r>
                  <a:rPr lang="zh-CN" altLang="en-US" sz="1400" b="0" i="0" dirty="0">
                    <a:solidFill>
                      <a:srgbClr val="121212"/>
                    </a:solidFill>
                    <a:effectLst/>
                    <a:latin typeface="-apple-system"/>
                  </a:rPr>
                  <a:t>为两个常数，避免除零</a:t>
                </a:r>
                <a:endParaRPr lang="en-US" altLang="zh-CN" sz="1400" b="0" i="0" dirty="0">
                  <a:solidFill>
                    <a:srgbClr val="121212"/>
                  </a:solidFill>
                  <a:effectLst/>
                  <a:latin typeface="-apple-system"/>
                </a:endParaRPr>
              </a:p>
              <a:p>
                <a:r>
                  <a:rPr lang="en-US" altLang="zh-TW" sz="1400" b="0" i="0" dirty="0">
                    <a:solidFill>
                      <a:srgbClr val="121212"/>
                    </a:solidFill>
                    <a:effectLst/>
                    <a:latin typeface="-apple-system"/>
                  </a:rPr>
                  <a:t>==========================</a:t>
                </a:r>
              </a:p>
              <a:p>
                <a:r>
                  <a:rPr lang="en-US" altLang="zh-TW" sz="1400" b="0" i="0" dirty="0">
                    <a:solidFill>
                      <a:srgbClr val="4D4D4D"/>
                    </a:solidFill>
                    <a:effectLst/>
                    <a:latin typeface="-apple-system"/>
                  </a:rPr>
                  <a:t> PSNR </a:t>
                </a:r>
                <a:r>
                  <a:rPr lang="zh-TW" altLang="en-US" sz="1400" b="0" i="0" dirty="0">
                    <a:solidFill>
                      <a:srgbClr val="4D4D4D"/>
                    </a:solidFill>
                    <a:effectLst/>
                    <a:latin typeface="-apple-system"/>
                  </a:rPr>
                  <a:t>即峰值信号能量与 </a:t>
                </a:r>
                <a:r>
                  <a:rPr lang="en-US" altLang="zh-TW" sz="1400" b="0" i="0" dirty="0">
                    <a:solidFill>
                      <a:srgbClr val="4D4D4D"/>
                    </a:solidFill>
                    <a:effectLst/>
                    <a:latin typeface="-apple-system"/>
                  </a:rPr>
                  <a:t>MSE </a:t>
                </a:r>
                <a:r>
                  <a:rPr lang="zh-TW" altLang="en-US" sz="1400" b="0" i="0" dirty="0">
                    <a:solidFill>
                      <a:srgbClr val="4D4D4D"/>
                    </a:solidFill>
                    <a:effectLst/>
                    <a:latin typeface="-apple-system"/>
                  </a:rPr>
                  <a:t>之比</a:t>
                </a:r>
                <a:endParaRPr lang="en-US" altLang="zh-TW" sz="1400" b="0" i="0" dirty="0">
                  <a:solidFill>
                    <a:srgbClr val="252B3A"/>
                  </a:solidFill>
                  <a:effectLst/>
                  <a:latin typeface="-apple-system"/>
                </a:endParaRP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mc:Choice>
        <mc:Fallback xmlns="">
          <p:sp>
            <p:nvSpPr>
              <p:cNvPr id="3" name="備忘稿版面配置區 2"/>
              <p:cNvSpPr>
                <a:spLocks noGrp="1"/>
              </p:cNvSpPr>
              <p:nvPr>
                <p:ph type="body" idx="1"/>
              </p:nvPr>
            </p:nvSpPr>
            <p:spPr/>
            <p:txBody>
              <a:bodyPr/>
              <a:lstStyle/>
              <a:p>
                <a:r>
                  <a:rPr lang="zh-TW" altLang="en-US" sz="1400" dirty="0"/>
                  <a:t>都是越大越好</a:t>
                </a:r>
                <a:endParaRPr lang="en-US" altLang="zh-TW" sz="1400" dirty="0"/>
              </a:p>
              <a:p>
                <a:endParaRPr lang="en-US" altLang="zh-TW" sz="1400" dirty="0"/>
              </a:p>
              <a:p>
                <a:r>
                  <a:rPr lang="en-US" altLang="zh-TW" sz="1400" dirty="0"/>
                  <a:t>SSIM</a:t>
                </a:r>
                <a:r>
                  <a:rPr lang="zh-TW" altLang="en-US" sz="1400" dirty="0"/>
                  <a:t> </a:t>
                </a:r>
                <a:r>
                  <a:rPr lang="en-US" altLang="zh-TW" sz="1400" dirty="0"/>
                  <a:t>=&gt;</a:t>
                </a:r>
                <a:r>
                  <a:rPr lang="zh-TW" altLang="en-US" sz="1400" b="0" i="0" dirty="0">
                    <a:solidFill>
                      <a:srgbClr val="252B3A"/>
                    </a:solidFill>
                    <a:effectLst/>
                    <a:latin typeface="-apple-system"/>
                  </a:rPr>
                  <a:t>把兩幅圖 </a:t>
                </a:r>
                <a:r>
                  <a:rPr lang="en-US" altLang="zh-TW" sz="1400" b="0" i="0" dirty="0">
                    <a:solidFill>
                      <a:srgbClr val="252B3A"/>
                    </a:solidFill>
                    <a:effectLst/>
                    <a:latin typeface="-apple-system"/>
                  </a:rPr>
                  <a:t>x, y </a:t>
                </a:r>
                <a:r>
                  <a:rPr lang="zh-TW" altLang="en-US" sz="1400" b="0" i="0" dirty="0">
                    <a:solidFill>
                      <a:srgbClr val="252B3A"/>
                    </a:solidFill>
                    <a:effectLst/>
                    <a:latin typeface="-apple-system"/>
                  </a:rPr>
                  <a:t>的相似性按三個维度進行比較</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亮度（</a:t>
                </a:r>
                <a:r>
                  <a:rPr lang="en-US" altLang="zh-TW" sz="1400" b="0" i="0" dirty="0">
                    <a:solidFill>
                      <a:srgbClr val="252B3A"/>
                    </a:solidFill>
                    <a:effectLst/>
                    <a:latin typeface="-apple-system"/>
                  </a:rPr>
                  <a:t>luminance</a:t>
                </a:r>
                <a:r>
                  <a:rPr lang="zh-TW" altLang="en-US" sz="1400" b="0" i="0" dirty="0">
                    <a:solidFill>
                      <a:srgbClr val="252B3A"/>
                    </a:solidFill>
                    <a:effectLst/>
                    <a:latin typeface="-apple-system"/>
                  </a:rPr>
                  <a:t>），對比度（</a:t>
                </a:r>
                <a:r>
                  <a:rPr lang="en-US" altLang="zh-TW" sz="1400" b="0" i="0" dirty="0">
                    <a:solidFill>
                      <a:srgbClr val="252B3A"/>
                    </a:solidFill>
                    <a:effectLst/>
                    <a:latin typeface="-apple-system"/>
                  </a:rPr>
                  <a:t>contrast</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c(</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，和結構（</a:t>
                </a:r>
                <a:r>
                  <a:rPr lang="en-US" altLang="zh-TW" sz="1400" b="0" i="0" dirty="0">
                    <a:solidFill>
                      <a:srgbClr val="252B3A"/>
                    </a:solidFill>
                    <a:effectLst/>
                    <a:latin typeface="-apple-system"/>
                  </a:rPr>
                  <a:t>structure</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s(</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p>
              <a:p>
                <a:r>
                  <a:rPr lang="zh-CN" altLang="en-US" sz="1400" b="0" i="0" dirty="0">
                    <a:solidFill>
                      <a:srgbClr val="121212"/>
                    </a:solidFill>
                    <a:effectLst/>
                    <a:latin typeface="-apple-system"/>
                  </a:rPr>
                  <a:t>每次计算的时候都从图片上取一个的窗口，然后不断滑动窗口进行计算，最后取平均值作为全局的 </a:t>
                </a:r>
                <a:r>
                  <a:rPr lang="en-US" altLang="zh-CN" sz="1400" b="0" i="0" dirty="0">
                    <a:solidFill>
                      <a:srgbClr val="121212"/>
                    </a:solidFill>
                    <a:effectLst/>
                    <a:latin typeface="-apple-system"/>
                  </a:rPr>
                  <a:t>SSIM</a:t>
                </a:r>
                <a:r>
                  <a:rPr lang="zh-CN" altLang="en-US" sz="1400" b="0" i="0" dirty="0">
                    <a:solidFill>
                      <a:srgbClr val="121212"/>
                    </a:solidFill>
                    <a:effectLst/>
                    <a:latin typeface="-apple-system"/>
                  </a:rPr>
                  <a:t>。</a:t>
                </a:r>
                <a:endParaRPr lang="en-US" altLang="zh-CN" sz="1400" b="0" i="0" dirty="0">
                  <a:solidFill>
                    <a:srgbClr val="121212"/>
                  </a:solidFill>
                  <a:effectLst/>
                  <a:latin typeface="-apple-system"/>
                </a:endParaRPr>
              </a:p>
              <a:p>
                <a:r>
                  <a:rPr lang="zh-TW" altLang="en-US" sz="1600" b="0" dirty="0"/>
                  <a:t>平均值</a:t>
                </a:r>
                <a:r>
                  <a:rPr lang="en-US" altLang="zh-TW" sz="1600" b="0" i="0">
                    <a:latin typeface="Cambria Math" panose="02040503050406030204" pitchFamily="18" charset="0"/>
                  </a:rPr>
                  <a:t>:</a:t>
                </a:r>
                <a:r>
                  <a:rPr lang="zh-TW" altLang="en-US" sz="1600" b="0" i="0">
                    <a:latin typeface="Cambria Math" panose="02040503050406030204" pitchFamily="18" charset="0"/>
                  </a:rPr>
                  <a:t> 𝜇</a:t>
                </a:r>
                <a:r>
                  <a:rPr lang="en-US" altLang="zh-TW" sz="1600" b="0" i="0">
                    <a:latin typeface="Cambria Math" panose="02040503050406030204" pitchFamily="18" charset="0"/>
                  </a:rPr>
                  <a:t>_𝑥</a:t>
                </a:r>
                <a:endParaRPr lang="en-US" altLang="zh-TW" sz="1400" b="0" i="0" dirty="0">
                  <a:solidFill>
                    <a:srgbClr val="252B3A"/>
                  </a:solidFill>
                  <a:effectLst/>
                  <a:latin typeface="-apple-system"/>
                </a:endParaRPr>
              </a:p>
              <a:p>
                <a:r>
                  <a:rPr lang="zh-TW" altLang="en-US" sz="1400" b="0" i="0" dirty="0">
                    <a:solidFill>
                      <a:srgbClr val="252B3A"/>
                    </a:solidFill>
                    <a:effectLst/>
                    <a:latin typeface="-apple-system"/>
                  </a:rPr>
                  <a:t>標準差</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a:t>
                </a:r>
                <a:r>
                  <a:rPr lang="zh-TW" altLang="en-US" sz="1600" i="0">
                    <a:latin typeface="Cambria Math" panose="02040503050406030204" pitchFamily="18" charset="0"/>
                  </a:rPr>
                  <a:t>𝜎</a:t>
                </a:r>
                <a:r>
                  <a:rPr lang="en-US" altLang="zh-TW" sz="1600" i="0">
                    <a:latin typeface="Cambria Math" panose="02040503050406030204" pitchFamily="18" charset="0"/>
                  </a:rPr>
                  <a:t>_𝑥</a:t>
                </a:r>
                <a:r>
                  <a:rPr lang="en-US" altLang="zh-TW" sz="1600" b="0" i="0">
                    <a:latin typeface="Cambria Math" panose="02040503050406030204" pitchFamily="18" charset="0"/>
                  </a:rPr>
                  <a:t>𝑦</a:t>
                </a:r>
                <a:endParaRPr lang="en-US" altLang="zh-TW" sz="1400" b="0" i="0" dirty="0">
                  <a:solidFill>
                    <a:srgbClr val="252B3A"/>
                  </a:solidFill>
                  <a:effectLst/>
                  <a:latin typeface="-apple-system"/>
                </a:endParaRPr>
              </a:p>
              <a:p>
                <a:r>
                  <a:rPr lang="en-US" altLang="zh-TW" sz="1600" b="0" i="0">
                    <a:latin typeface="Cambria Math" panose="02040503050406030204" pitchFamily="18" charset="0"/>
                  </a:rPr>
                  <a:t>𝑐_1</a:t>
                </a:r>
                <a:r>
                  <a:rPr lang="zh-CN" altLang="en-US" sz="1400" b="0" i="0" dirty="0">
                    <a:solidFill>
                      <a:srgbClr val="121212"/>
                    </a:solidFill>
                    <a:effectLst/>
                    <a:latin typeface="-apple-system"/>
                  </a:rPr>
                  <a:t>为两个常数，避免除零</a:t>
                </a:r>
                <a:endParaRPr lang="en-US" altLang="zh-CN" sz="1400" b="0" i="0" dirty="0">
                  <a:solidFill>
                    <a:srgbClr val="121212"/>
                  </a:solidFill>
                  <a:effectLst/>
                  <a:latin typeface="-apple-system"/>
                </a:endParaRPr>
              </a:p>
              <a:p>
                <a:r>
                  <a:rPr lang="en-US" altLang="zh-TW" sz="1400" b="0" i="0" dirty="0">
                    <a:solidFill>
                      <a:srgbClr val="121212"/>
                    </a:solidFill>
                    <a:effectLst/>
                    <a:latin typeface="-apple-system"/>
                  </a:rPr>
                  <a:t>==========================</a:t>
                </a:r>
              </a:p>
              <a:p>
                <a:r>
                  <a:rPr lang="en-US" altLang="zh-TW" sz="1400" b="0" i="0" dirty="0">
                    <a:solidFill>
                      <a:srgbClr val="4D4D4D"/>
                    </a:solidFill>
                    <a:effectLst/>
                    <a:latin typeface="-apple-system"/>
                  </a:rPr>
                  <a:t> PSNR </a:t>
                </a:r>
                <a:r>
                  <a:rPr lang="zh-TW" altLang="en-US" sz="1400" b="0" i="0" dirty="0">
                    <a:solidFill>
                      <a:srgbClr val="4D4D4D"/>
                    </a:solidFill>
                    <a:effectLst/>
                    <a:latin typeface="-apple-system"/>
                  </a:rPr>
                  <a:t>即峰值信号能量与 </a:t>
                </a:r>
                <a:r>
                  <a:rPr lang="en-US" altLang="zh-TW" sz="1400" b="0" i="0" dirty="0">
                    <a:solidFill>
                      <a:srgbClr val="4D4D4D"/>
                    </a:solidFill>
                    <a:effectLst/>
                    <a:latin typeface="-apple-system"/>
                  </a:rPr>
                  <a:t>MSE </a:t>
                </a:r>
                <a:r>
                  <a:rPr lang="zh-TW" altLang="en-US" sz="1400" b="0" i="0" dirty="0">
                    <a:solidFill>
                      <a:srgbClr val="4D4D4D"/>
                    </a:solidFill>
                    <a:effectLst/>
                    <a:latin typeface="-apple-system"/>
                  </a:rPr>
                  <a:t>之比</a:t>
                </a:r>
                <a:endParaRPr lang="en-US" altLang="zh-TW" sz="1400" b="0" i="0" dirty="0">
                  <a:solidFill>
                    <a:srgbClr val="252B3A"/>
                  </a:solidFill>
                  <a:effectLst/>
                  <a:latin typeface="-apple-system"/>
                </a:endParaRP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mc:Fallback>
      </mc:AlternateContent>
    </p:spTree>
    <p:extLst>
      <p:ext uri="{BB962C8B-B14F-4D97-AF65-F5344CB8AC3E}">
        <p14:creationId xmlns:p14="http://schemas.microsoft.com/office/powerpoint/2010/main" val="2094077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400" b="0" i="0" dirty="0">
                <a:solidFill>
                  <a:srgbClr val="FF7866"/>
                </a:solidFill>
                <a:effectLst/>
                <a:latin typeface="arial" panose="020B0604020202020204" pitchFamily="34" charset="0"/>
              </a:rPr>
              <a:t>Application Programming Interface</a:t>
            </a:r>
          </a:p>
          <a:p>
            <a:endParaRPr lang="en-US" altLang="zh-CN" sz="1400" b="0" i="0" dirty="0">
              <a:solidFill>
                <a:srgbClr val="FF7866"/>
              </a:solidFill>
              <a:effectLst/>
              <a:latin typeface="arial" panose="020B0604020202020204" pitchFamily="34" charset="0"/>
            </a:endParaRPr>
          </a:p>
          <a:p>
            <a:r>
              <a:rPr lang="en-US" altLang="zh-CN" sz="1400" dirty="0"/>
              <a:t>2 layers auto-encoder</a:t>
            </a:r>
            <a:endParaRPr lang="zh-CN" altLang="en-US" sz="1400" dirty="0"/>
          </a:p>
        </p:txBody>
      </p:sp>
    </p:spTree>
    <p:extLst>
      <p:ext uri="{BB962C8B-B14F-4D97-AF65-F5344CB8AC3E}">
        <p14:creationId xmlns:p14="http://schemas.microsoft.com/office/powerpoint/2010/main" val="4211022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400" b="0" i="0" dirty="0">
                <a:solidFill>
                  <a:srgbClr val="FF7866"/>
                </a:solidFill>
                <a:effectLst/>
                <a:latin typeface="arial" panose="020B0604020202020204" pitchFamily="34" charset="0"/>
              </a:rPr>
              <a:t>Application Programming Interface</a:t>
            </a:r>
          </a:p>
          <a:p>
            <a:endParaRPr lang="en-US" altLang="zh-CN" sz="1400" b="0" i="0" dirty="0">
              <a:solidFill>
                <a:srgbClr val="FF7866"/>
              </a:solidFill>
              <a:effectLst/>
              <a:latin typeface="arial" panose="020B0604020202020204" pitchFamily="34" charset="0"/>
            </a:endParaRPr>
          </a:p>
          <a:p>
            <a:r>
              <a:rPr lang="en-US" altLang="zh-CN" sz="1400" dirty="0"/>
              <a:t>2 layers auto-encoder</a:t>
            </a:r>
            <a:endParaRPr lang="zh-CN" altLang="en-US" sz="1400" dirty="0"/>
          </a:p>
        </p:txBody>
      </p:sp>
    </p:spTree>
    <p:extLst>
      <p:ext uri="{BB962C8B-B14F-4D97-AF65-F5344CB8AC3E}">
        <p14:creationId xmlns:p14="http://schemas.microsoft.com/office/powerpoint/2010/main" val="20918431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400" b="0" i="0" dirty="0">
                <a:solidFill>
                  <a:srgbClr val="FF7866"/>
                </a:solidFill>
                <a:effectLst/>
                <a:latin typeface="arial" panose="020B0604020202020204" pitchFamily="34" charset="0"/>
              </a:rPr>
              <a:t>Application Programming Interface</a:t>
            </a:r>
          </a:p>
          <a:p>
            <a:endParaRPr lang="en-US" altLang="zh-CN" sz="1400" b="0" i="0" dirty="0">
              <a:solidFill>
                <a:srgbClr val="FF7866"/>
              </a:solidFill>
              <a:effectLst/>
              <a:latin typeface="arial" panose="020B0604020202020204" pitchFamily="34" charset="0"/>
            </a:endParaRPr>
          </a:p>
          <a:p>
            <a:r>
              <a:rPr lang="en-US" altLang="zh-CN" sz="1400" dirty="0"/>
              <a:t>2 layers auto-encoder</a:t>
            </a:r>
            <a:endParaRPr lang="zh-CN" altLang="en-US" sz="1400" dirty="0"/>
          </a:p>
        </p:txBody>
      </p:sp>
    </p:spTree>
    <p:extLst>
      <p:ext uri="{BB962C8B-B14F-4D97-AF65-F5344CB8AC3E}">
        <p14:creationId xmlns:p14="http://schemas.microsoft.com/office/powerpoint/2010/main" val="3581588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400" b="0" i="0" dirty="0">
                <a:solidFill>
                  <a:srgbClr val="FF7866"/>
                </a:solidFill>
                <a:effectLst/>
                <a:latin typeface="arial" panose="020B0604020202020204" pitchFamily="34" charset="0"/>
              </a:rPr>
              <a:t>Application Programming Interface</a:t>
            </a:r>
          </a:p>
          <a:p>
            <a:endParaRPr lang="en-US" altLang="zh-CN" sz="1400" b="0" i="0" dirty="0">
              <a:solidFill>
                <a:srgbClr val="FF7866"/>
              </a:solidFill>
              <a:effectLst/>
              <a:latin typeface="arial" panose="020B0604020202020204" pitchFamily="34" charset="0"/>
            </a:endParaRPr>
          </a:p>
          <a:p>
            <a:r>
              <a:rPr lang="en-US" altLang="zh-CN" sz="1400" dirty="0"/>
              <a:t>2 layers auto-encoder</a:t>
            </a:r>
            <a:endParaRPr lang="zh-CN" altLang="en-US" sz="1400" dirty="0"/>
          </a:p>
        </p:txBody>
      </p:sp>
    </p:spTree>
    <p:extLst>
      <p:ext uri="{BB962C8B-B14F-4D97-AF65-F5344CB8AC3E}">
        <p14:creationId xmlns:p14="http://schemas.microsoft.com/office/powerpoint/2010/main" val="379913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11.25</a:t>
            </a:r>
            <a:r>
              <a:rPr lang="zh-TW" altLang="en-US" dirty="0"/>
              <a:t>度</a:t>
            </a:r>
          </a:p>
        </p:txBody>
      </p:sp>
    </p:spTree>
    <p:extLst>
      <p:ext uri="{BB962C8B-B14F-4D97-AF65-F5344CB8AC3E}">
        <p14:creationId xmlns:p14="http://schemas.microsoft.com/office/powerpoint/2010/main" val="3978982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400" b="0" i="0" dirty="0">
                <a:solidFill>
                  <a:srgbClr val="FF7866"/>
                </a:solidFill>
                <a:effectLst/>
                <a:latin typeface="arial" panose="020B0604020202020204" pitchFamily="34" charset="0"/>
              </a:rPr>
              <a:t>Application Programming Interface</a:t>
            </a:r>
          </a:p>
          <a:p>
            <a:endParaRPr lang="en-US" altLang="zh-CN" sz="1400" b="0" i="0" dirty="0">
              <a:solidFill>
                <a:srgbClr val="FF7866"/>
              </a:solidFill>
              <a:effectLst/>
              <a:latin typeface="arial" panose="020B0604020202020204" pitchFamily="34" charset="0"/>
            </a:endParaRPr>
          </a:p>
          <a:p>
            <a:r>
              <a:rPr lang="en-US" altLang="zh-CN" sz="1400" dirty="0"/>
              <a:t>2 layers auto-encoder</a:t>
            </a:r>
            <a:endParaRPr lang="zh-CN" altLang="en-US" sz="1400" dirty="0"/>
          </a:p>
        </p:txBody>
      </p:sp>
    </p:spTree>
    <p:extLst>
      <p:ext uri="{BB962C8B-B14F-4D97-AF65-F5344CB8AC3E}">
        <p14:creationId xmlns:p14="http://schemas.microsoft.com/office/powerpoint/2010/main" val="402888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400" dirty="0"/>
                  <a:t>都是越大越好</a:t>
                </a:r>
                <a:endParaRPr lang="en-US" altLang="zh-TW" sz="1400" dirty="0"/>
              </a:p>
              <a:p>
                <a:endParaRPr lang="en-US" altLang="zh-TW" sz="1400" dirty="0"/>
              </a:p>
              <a:p>
                <a:r>
                  <a:rPr lang="en-US" altLang="zh-TW" sz="1400" dirty="0"/>
                  <a:t>SSIM</a:t>
                </a:r>
                <a:r>
                  <a:rPr lang="zh-TW" altLang="en-US" sz="1400" dirty="0"/>
                  <a:t> </a:t>
                </a:r>
                <a:r>
                  <a:rPr lang="en-US" altLang="zh-TW" sz="1400" dirty="0"/>
                  <a:t>=&gt;</a:t>
                </a:r>
                <a:r>
                  <a:rPr lang="zh-TW" altLang="en-US" sz="1400" b="0" i="0" dirty="0">
                    <a:solidFill>
                      <a:srgbClr val="252B3A"/>
                    </a:solidFill>
                    <a:effectLst/>
                    <a:latin typeface="-apple-system"/>
                  </a:rPr>
                  <a:t>把兩幅圖 </a:t>
                </a:r>
                <a:r>
                  <a:rPr lang="en-US" altLang="zh-TW" sz="1400" b="0" i="0" dirty="0">
                    <a:solidFill>
                      <a:srgbClr val="252B3A"/>
                    </a:solidFill>
                    <a:effectLst/>
                    <a:latin typeface="-apple-system"/>
                  </a:rPr>
                  <a:t>x, y </a:t>
                </a:r>
                <a:r>
                  <a:rPr lang="zh-TW" altLang="en-US" sz="1400" b="0" i="0" dirty="0">
                    <a:solidFill>
                      <a:srgbClr val="252B3A"/>
                    </a:solidFill>
                    <a:effectLst/>
                    <a:latin typeface="-apple-system"/>
                  </a:rPr>
                  <a:t>的相似性按三個维度進行比較</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亮度（</a:t>
                </a:r>
                <a:r>
                  <a:rPr lang="en-US" altLang="zh-TW" sz="1400" b="0" i="0" dirty="0">
                    <a:solidFill>
                      <a:srgbClr val="252B3A"/>
                    </a:solidFill>
                    <a:effectLst/>
                    <a:latin typeface="-apple-system"/>
                  </a:rPr>
                  <a:t>luminance</a:t>
                </a:r>
                <a:r>
                  <a:rPr lang="zh-TW" altLang="en-US" sz="1400" b="0" i="0" dirty="0">
                    <a:solidFill>
                      <a:srgbClr val="252B3A"/>
                    </a:solidFill>
                    <a:effectLst/>
                    <a:latin typeface="-apple-system"/>
                  </a:rPr>
                  <a:t>），對比度（</a:t>
                </a:r>
                <a:r>
                  <a:rPr lang="en-US" altLang="zh-TW" sz="1400" b="0" i="0" dirty="0">
                    <a:solidFill>
                      <a:srgbClr val="252B3A"/>
                    </a:solidFill>
                    <a:effectLst/>
                    <a:latin typeface="-apple-system"/>
                  </a:rPr>
                  <a:t>contrast</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c(</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，和結構（</a:t>
                </a:r>
                <a:r>
                  <a:rPr lang="en-US" altLang="zh-TW" sz="1400" b="0" i="0" dirty="0">
                    <a:solidFill>
                      <a:srgbClr val="252B3A"/>
                    </a:solidFill>
                    <a:effectLst/>
                    <a:latin typeface="-apple-system"/>
                  </a:rPr>
                  <a:t>structure</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s(</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p>
              <a:p>
                <a:r>
                  <a:rPr lang="zh-CN" altLang="en-US" sz="1400" b="0" i="0" dirty="0">
                    <a:solidFill>
                      <a:srgbClr val="121212"/>
                    </a:solidFill>
                    <a:effectLst/>
                    <a:latin typeface="-apple-system"/>
                  </a:rPr>
                  <a:t>每次计算的时候都从图片上取一个的窗口，然后不断滑动窗口进行计算，最后取平均值作为全局的 </a:t>
                </a:r>
                <a:r>
                  <a:rPr lang="en-US" altLang="zh-CN" sz="1400" b="0" i="0" dirty="0">
                    <a:solidFill>
                      <a:srgbClr val="121212"/>
                    </a:solidFill>
                    <a:effectLst/>
                    <a:latin typeface="-apple-system"/>
                  </a:rPr>
                  <a:t>SSIM</a:t>
                </a:r>
                <a:r>
                  <a:rPr lang="zh-CN" altLang="en-US" sz="1400" b="0" i="0" dirty="0">
                    <a:solidFill>
                      <a:srgbClr val="121212"/>
                    </a:solidFill>
                    <a:effectLst/>
                    <a:latin typeface="-apple-system"/>
                  </a:rPr>
                  <a:t>。</a:t>
                </a:r>
                <a:endParaRPr lang="en-US" altLang="zh-CN" sz="1400" b="0" i="0" dirty="0">
                  <a:solidFill>
                    <a:srgbClr val="121212"/>
                  </a:solidFill>
                  <a:effectLst/>
                  <a:latin typeface="-apple-system"/>
                </a:endParaRPr>
              </a:p>
              <a:p>
                <a:r>
                  <a:rPr lang="zh-TW" altLang="en-US" sz="1600" b="0" dirty="0"/>
                  <a:t>平均值</a:t>
                </a:r>
                <a14:m>
                  <m:oMath xmlns:m="http://schemas.openxmlformats.org/officeDocument/2006/math">
                    <m:r>
                      <a:rPr lang="en-US" altLang="zh-TW" sz="1600" b="0" i="1" smtClean="0">
                        <a:latin typeface="Cambria Math" panose="02040503050406030204" pitchFamily="18" charset="0"/>
                      </a:rPr>
                      <m:t>:</m:t>
                    </m:r>
                    <m:r>
                      <a:rPr lang="zh-TW" altLang="en-US" sz="1600" b="0" i="1" smtClean="0">
                        <a:latin typeface="Cambria Math" panose="02040503050406030204" pitchFamily="18" charset="0"/>
                      </a:rPr>
                      <m:t> </m:t>
                    </m:r>
                    <m:sSub>
                      <m:sSubPr>
                        <m:ctrlPr>
                          <a:rPr lang="en-US" altLang="zh-TW" sz="1600" b="0" i="1" smtClean="0">
                            <a:latin typeface="Cambria Math" panose="02040503050406030204" pitchFamily="18" charset="0"/>
                          </a:rPr>
                        </m:ctrlPr>
                      </m:sSubPr>
                      <m:e>
                        <m:r>
                          <a:rPr lang="zh-TW" altLang="en-US" sz="1600" b="0" i="1" smtClean="0">
                            <a:latin typeface="Cambria Math" panose="02040503050406030204" pitchFamily="18" charset="0"/>
                          </a:rPr>
                          <m:t>𝜇</m:t>
                        </m:r>
                      </m:e>
                      <m:sub>
                        <m:r>
                          <a:rPr lang="en-US" altLang="zh-TW" sz="1600" b="0" i="1" smtClean="0">
                            <a:latin typeface="Cambria Math" panose="02040503050406030204" pitchFamily="18" charset="0"/>
                          </a:rPr>
                          <m:t>𝑥</m:t>
                        </m:r>
                      </m:sub>
                    </m:sSub>
                  </m:oMath>
                </a14:m>
                <a:endParaRPr lang="en-US" altLang="zh-TW" sz="1400" b="0" i="0" dirty="0">
                  <a:solidFill>
                    <a:srgbClr val="252B3A"/>
                  </a:solidFill>
                  <a:effectLst/>
                  <a:latin typeface="-apple-system"/>
                </a:endParaRPr>
              </a:p>
              <a:p>
                <a:r>
                  <a:rPr lang="zh-TW" altLang="en-US" sz="1400" b="0" i="0" dirty="0">
                    <a:solidFill>
                      <a:srgbClr val="252B3A"/>
                    </a:solidFill>
                    <a:effectLst/>
                    <a:latin typeface="-apple-system"/>
                  </a:rPr>
                  <a:t>標準差</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a:t>
                </a:r>
                <a14:m>
                  <m:oMath xmlns:m="http://schemas.openxmlformats.org/officeDocument/2006/math">
                    <m:sSub>
                      <m:sSubPr>
                        <m:ctrlPr>
                          <a:rPr lang="en-US" altLang="zh-TW" sz="1600" i="1" smtClean="0">
                            <a:latin typeface="Cambria Math" panose="02040503050406030204" pitchFamily="18" charset="0"/>
                          </a:rPr>
                        </m:ctrlPr>
                      </m:sSubPr>
                      <m:e>
                        <m:r>
                          <a:rPr lang="zh-TW" altLang="en-US" sz="1600" i="1" smtClean="0">
                            <a:latin typeface="Cambria Math" panose="02040503050406030204" pitchFamily="18" charset="0"/>
                          </a:rPr>
                          <m:t>𝜎</m:t>
                        </m:r>
                      </m:e>
                      <m:sub>
                        <m:r>
                          <a:rPr lang="en-US" altLang="zh-TW" sz="1600" i="1">
                            <a:latin typeface="Cambria Math" panose="02040503050406030204" pitchFamily="18" charset="0"/>
                          </a:rPr>
                          <m:t>𝑥</m:t>
                        </m:r>
                        <m:r>
                          <a:rPr lang="en-US" altLang="zh-TW" sz="1600" b="0" i="1" smtClean="0">
                            <a:latin typeface="Cambria Math" panose="02040503050406030204" pitchFamily="18" charset="0"/>
                          </a:rPr>
                          <m:t>𝑦</m:t>
                        </m:r>
                      </m:sub>
                    </m:sSub>
                  </m:oMath>
                </a14:m>
                <a:endParaRPr lang="en-US" altLang="zh-TW" sz="1400" b="0" i="0" dirty="0">
                  <a:solidFill>
                    <a:srgbClr val="252B3A"/>
                  </a:solidFill>
                  <a:effectLst/>
                  <a:latin typeface="-apple-system"/>
                </a:endParaRPr>
              </a:p>
              <a:p>
                <a14:m>
                  <m:oMath xmlns:m="http://schemas.openxmlformats.org/officeDocument/2006/math">
                    <m:sSub>
                      <m:sSubPr>
                        <m:ctrlPr>
                          <a:rPr lang="en-US" altLang="zh-TW" sz="1600" i="1" smtClean="0">
                            <a:latin typeface="Cambria Math" panose="02040503050406030204" pitchFamily="18" charset="0"/>
                          </a:rPr>
                        </m:ctrlPr>
                      </m:sSubPr>
                      <m:e>
                        <m:r>
                          <a:rPr lang="en-US" altLang="zh-TW" sz="1600" b="0" i="1" smtClean="0">
                            <a:latin typeface="Cambria Math" panose="02040503050406030204" pitchFamily="18" charset="0"/>
                          </a:rPr>
                          <m:t>𝑐</m:t>
                        </m:r>
                      </m:e>
                      <m:sub>
                        <m:r>
                          <a:rPr lang="en-US" altLang="zh-TW" sz="1600" b="0" i="1" smtClean="0">
                            <a:latin typeface="Cambria Math" panose="02040503050406030204" pitchFamily="18" charset="0"/>
                          </a:rPr>
                          <m:t>1</m:t>
                        </m:r>
                      </m:sub>
                    </m:sSub>
                  </m:oMath>
                </a14:m>
                <a:r>
                  <a:rPr lang="zh-CN" altLang="en-US" sz="1400" b="0" i="0" dirty="0">
                    <a:solidFill>
                      <a:srgbClr val="121212"/>
                    </a:solidFill>
                    <a:effectLst/>
                    <a:latin typeface="-apple-system"/>
                  </a:rPr>
                  <a:t>为两个常数，避免除零</a:t>
                </a:r>
                <a:endParaRPr lang="en-US" altLang="zh-CN" sz="1400" b="0" i="0" dirty="0">
                  <a:solidFill>
                    <a:srgbClr val="121212"/>
                  </a:solidFill>
                  <a:effectLst/>
                  <a:latin typeface="-apple-system"/>
                </a:endParaRPr>
              </a:p>
              <a:p>
                <a:r>
                  <a:rPr lang="en-US" altLang="zh-TW" sz="1400" b="0" i="0" dirty="0">
                    <a:solidFill>
                      <a:srgbClr val="121212"/>
                    </a:solidFill>
                    <a:effectLst/>
                    <a:latin typeface="-apple-system"/>
                  </a:rPr>
                  <a:t>==========================</a:t>
                </a:r>
              </a:p>
              <a:p>
                <a:r>
                  <a:rPr lang="en-US" altLang="zh-TW" sz="1400" b="0" i="0" dirty="0">
                    <a:solidFill>
                      <a:srgbClr val="4D4D4D"/>
                    </a:solidFill>
                    <a:effectLst/>
                    <a:latin typeface="-apple-system"/>
                  </a:rPr>
                  <a:t> PSNR </a:t>
                </a:r>
                <a:r>
                  <a:rPr lang="zh-TW" altLang="en-US" sz="1400" b="0" i="0" dirty="0">
                    <a:solidFill>
                      <a:srgbClr val="4D4D4D"/>
                    </a:solidFill>
                    <a:effectLst/>
                    <a:latin typeface="-apple-system"/>
                  </a:rPr>
                  <a:t>即峰值信号能量与 </a:t>
                </a:r>
                <a:r>
                  <a:rPr lang="en-US" altLang="zh-TW" sz="1400" b="0" i="0" dirty="0">
                    <a:solidFill>
                      <a:srgbClr val="4D4D4D"/>
                    </a:solidFill>
                    <a:effectLst/>
                    <a:latin typeface="-apple-system"/>
                  </a:rPr>
                  <a:t>MSE </a:t>
                </a:r>
                <a:r>
                  <a:rPr lang="zh-TW" altLang="en-US" sz="1400" b="0" i="0" dirty="0">
                    <a:solidFill>
                      <a:srgbClr val="4D4D4D"/>
                    </a:solidFill>
                    <a:effectLst/>
                    <a:latin typeface="-apple-system"/>
                  </a:rPr>
                  <a:t>之比</a:t>
                </a:r>
                <a:endParaRPr lang="en-US" altLang="zh-TW" sz="1400" b="0" i="0" dirty="0">
                  <a:solidFill>
                    <a:srgbClr val="252B3A"/>
                  </a:solidFill>
                  <a:effectLst/>
                  <a:latin typeface="-apple-system"/>
                </a:endParaRP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mc:Choice>
        <mc:Fallback xmlns="">
          <p:sp>
            <p:nvSpPr>
              <p:cNvPr id="3" name="備忘稿版面配置區 2"/>
              <p:cNvSpPr>
                <a:spLocks noGrp="1"/>
              </p:cNvSpPr>
              <p:nvPr>
                <p:ph type="body" idx="1"/>
              </p:nvPr>
            </p:nvSpPr>
            <p:spPr/>
            <p:txBody>
              <a:bodyPr/>
              <a:lstStyle/>
              <a:p>
                <a:r>
                  <a:rPr lang="zh-TW" altLang="en-US" sz="1400" dirty="0"/>
                  <a:t>都是越大越好</a:t>
                </a:r>
                <a:endParaRPr lang="en-US" altLang="zh-TW" sz="1400" dirty="0"/>
              </a:p>
              <a:p>
                <a:endParaRPr lang="en-US" altLang="zh-TW" sz="1400" dirty="0"/>
              </a:p>
              <a:p>
                <a:r>
                  <a:rPr lang="en-US" altLang="zh-TW" sz="1400" dirty="0"/>
                  <a:t>SSIM</a:t>
                </a:r>
                <a:r>
                  <a:rPr lang="zh-TW" altLang="en-US" sz="1400" dirty="0"/>
                  <a:t> </a:t>
                </a:r>
                <a:r>
                  <a:rPr lang="en-US" altLang="zh-TW" sz="1400" dirty="0"/>
                  <a:t>=&gt;</a:t>
                </a:r>
                <a:r>
                  <a:rPr lang="zh-TW" altLang="en-US" sz="1400" b="0" i="0" dirty="0">
                    <a:solidFill>
                      <a:srgbClr val="252B3A"/>
                    </a:solidFill>
                    <a:effectLst/>
                    <a:latin typeface="-apple-system"/>
                  </a:rPr>
                  <a:t>把兩幅圖 </a:t>
                </a:r>
                <a:r>
                  <a:rPr lang="en-US" altLang="zh-TW" sz="1400" b="0" i="0" dirty="0">
                    <a:solidFill>
                      <a:srgbClr val="252B3A"/>
                    </a:solidFill>
                    <a:effectLst/>
                    <a:latin typeface="-apple-system"/>
                  </a:rPr>
                  <a:t>x, y </a:t>
                </a:r>
                <a:r>
                  <a:rPr lang="zh-TW" altLang="en-US" sz="1400" b="0" i="0" dirty="0">
                    <a:solidFill>
                      <a:srgbClr val="252B3A"/>
                    </a:solidFill>
                    <a:effectLst/>
                    <a:latin typeface="-apple-system"/>
                  </a:rPr>
                  <a:t>的相似性按三個维度進行比較</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亮度（</a:t>
                </a:r>
                <a:r>
                  <a:rPr lang="en-US" altLang="zh-TW" sz="1400" b="0" i="0" dirty="0">
                    <a:solidFill>
                      <a:srgbClr val="252B3A"/>
                    </a:solidFill>
                    <a:effectLst/>
                    <a:latin typeface="-apple-system"/>
                  </a:rPr>
                  <a:t>luminance</a:t>
                </a:r>
                <a:r>
                  <a:rPr lang="zh-TW" altLang="en-US" sz="1400" b="0" i="0" dirty="0">
                    <a:solidFill>
                      <a:srgbClr val="252B3A"/>
                    </a:solidFill>
                    <a:effectLst/>
                    <a:latin typeface="-apple-system"/>
                  </a:rPr>
                  <a:t>），對比度（</a:t>
                </a:r>
                <a:r>
                  <a:rPr lang="en-US" altLang="zh-TW" sz="1400" b="0" i="0" dirty="0">
                    <a:solidFill>
                      <a:srgbClr val="252B3A"/>
                    </a:solidFill>
                    <a:effectLst/>
                    <a:latin typeface="-apple-system"/>
                  </a:rPr>
                  <a:t>contrast</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c(</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，和結構（</a:t>
                </a:r>
                <a:r>
                  <a:rPr lang="en-US" altLang="zh-TW" sz="1400" b="0" i="0" dirty="0">
                    <a:solidFill>
                      <a:srgbClr val="252B3A"/>
                    </a:solidFill>
                    <a:effectLst/>
                    <a:latin typeface="-apple-system"/>
                  </a:rPr>
                  <a:t>structure</a:t>
                </a:r>
                <a:r>
                  <a:rPr lang="zh-TW" altLang="en-US" sz="1400" b="0" i="0" dirty="0">
                    <a:solidFill>
                      <a:srgbClr val="252B3A"/>
                    </a:solidFill>
                    <a:effectLst/>
                    <a:latin typeface="-apple-system"/>
                  </a:rPr>
                  <a:t>）</a:t>
                </a:r>
                <a:r>
                  <a:rPr lang="en-US" altLang="zh-TW" sz="1400" b="0" i="0" dirty="0">
                    <a:solidFill>
                      <a:srgbClr val="252B3A"/>
                    </a:solidFill>
                    <a:effectLst/>
                    <a:latin typeface="-apple-system"/>
                  </a:rPr>
                  <a:t>s(</a:t>
                </a:r>
                <a:r>
                  <a:rPr lang="en-US" altLang="zh-TW" sz="1400" b="0" i="0" dirty="0" err="1">
                    <a:solidFill>
                      <a:srgbClr val="252B3A"/>
                    </a:solidFill>
                    <a:effectLst/>
                    <a:latin typeface="-apple-system"/>
                  </a:rPr>
                  <a:t>x,y</a:t>
                </a:r>
                <a:r>
                  <a:rPr lang="en-US" altLang="zh-TW" sz="1400" b="0" i="0" dirty="0">
                    <a:solidFill>
                      <a:srgbClr val="252B3A"/>
                    </a:solidFill>
                    <a:effectLst/>
                    <a:latin typeface="-apple-system"/>
                  </a:rPr>
                  <a:t>)</a:t>
                </a:r>
              </a:p>
              <a:p>
                <a:r>
                  <a:rPr lang="zh-CN" altLang="en-US" sz="1400" b="0" i="0" dirty="0">
                    <a:solidFill>
                      <a:srgbClr val="121212"/>
                    </a:solidFill>
                    <a:effectLst/>
                    <a:latin typeface="-apple-system"/>
                  </a:rPr>
                  <a:t>每次计算的时候都从图片上取一个的窗口，然后不断滑动窗口进行计算，最后取平均值作为全局的 </a:t>
                </a:r>
                <a:r>
                  <a:rPr lang="en-US" altLang="zh-CN" sz="1400" b="0" i="0" dirty="0">
                    <a:solidFill>
                      <a:srgbClr val="121212"/>
                    </a:solidFill>
                    <a:effectLst/>
                    <a:latin typeface="-apple-system"/>
                  </a:rPr>
                  <a:t>SSIM</a:t>
                </a:r>
                <a:r>
                  <a:rPr lang="zh-CN" altLang="en-US" sz="1400" b="0" i="0" dirty="0">
                    <a:solidFill>
                      <a:srgbClr val="121212"/>
                    </a:solidFill>
                    <a:effectLst/>
                    <a:latin typeface="-apple-system"/>
                  </a:rPr>
                  <a:t>。</a:t>
                </a:r>
                <a:endParaRPr lang="en-US" altLang="zh-CN" sz="1400" b="0" i="0" dirty="0">
                  <a:solidFill>
                    <a:srgbClr val="121212"/>
                  </a:solidFill>
                  <a:effectLst/>
                  <a:latin typeface="-apple-system"/>
                </a:endParaRPr>
              </a:p>
              <a:p>
                <a:r>
                  <a:rPr lang="zh-TW" altLang="en-US" sz="1600" b="0" dirty="0"/>
                  <a:t>平均值</a:t>
                </a:r>
                <a:r>
                  <a:rPr lang="en-US" altLang="zh-TW" sz="1600" b="0" i="0">
                    <a:latin typeface="Cambria Math" panose="02040503050406030204" pitchFamily="18" charset="0"/>
                  </a:rPr>
                  <a:t>:</a:t>
                </a:r>
                <a:r>
                  <a:rPr lang="zh-TW" altLang="en-US" sz="1600" b="0" i="0">
                    <a:latin typeface="Cambria Math" panose="02040503050406030204" pitchFamily="18" charset="0"/>
                  </a:rPr>
                  <a:t> 𝜇</a:t>
                </a:r>
                <a:r>
                  <a:rPr lang="en-US" altLang="zh-TW" sz="1600" b="0" i="0">
                    <a:latin typeface="Cambria Math" panose="02040503050406030204" pitchFamily="18" charset="0"/>
                  </a:rPr>
                  <a:t>_𝑥</a:t>
                </a:r>
                <a:endParaRPr lang="en-US" altLang="zh-TW" sz="1400" b="0" i="0" dirty="0">
                  <a:solidFill>
                    <a:srgbClr val="252B3A"/>
                  </a:solidFill>
                  <a:effectLst/>
                  <a:latin typeface="-apple-system"/>
                </a:endParaRPr>
              </a:p>
              <a:p>
                <a:r>
                  <a:rPr lang="zh-TW" altLang="en-US" sz="1400" b="0" i="0" dirty="0">
                    <a:solidFill>
                      <a:srgbClr val="252B3A"/>
                    </a:solidFill>
                    <a:effectLst/>
                    <a:latin typeface="-apple-system"/>
                  </a:rPr>
                  <a:t>標準差</a:t>
                </a:r>
                <a:r>
                  <a:rPr lang="en-US" altLang="zh-TW" sz="1400" b="0" i="0" dirty="0">
                    <a:solidFill>
                      <a:srgbClr val="252B3A"/>
                    </a:solidFill>
                    <a:effectLst/>
                    <a:latin typeface="-apple-system"/>
                  </a:rPr>
                  <a:t>:</a:t>
                </a:r>
                <a:r>
                  <a:rPr lang="zh-TW" altLang="en-US" sz="1400" b="0" i="0" dirty="0">
                    <a:solidFill>
                      <a:srgbClr val="252B3A"/>
                    </a:solidFill>
                    <a:effectLst/>
                    <a:latin typeface="-apple-system"/>
                  </a:rPr>
                  <a:t> </a:t>
                </a:r>
                <a:r>
                  <a:rPr lang="zh-TW" altLang="en-US" sz="1600" i="0">
                    <a:latin typeface="Cambria Math" panose="02040503050406030204" pitchFamily="18" charset="0"/>
                  </a:rPr>
                  <a:t>𝜎</a:t>
                </a:r>
                <a:r>
                  <a:rPr lang="en-US" altLang="zh-TW" sz="1600" i="0">
                    <a:latin typeface="Cambria Math" panose="02040503050406030204" pitchFamily="18" charset="0"/>
                  </a:rPr>
                  <a:t>_𝑥</a:t>
                </a:r>
                <a:r>
                  <a:rPr lang="en-US" altLang="zh-TW" sz="1600" b="0" i="0">
                    <a:latin typeface="Cambria Math" panose="02040503050406030204" pitchFamily="18" charset="0"/>
                  </a:rPr>
                  <a:t>𝑦</a:t>
                </a:r>
                <a:endParaRPr lang="en-US" altLang="zh-TW" sz="1400" b="0" i="0" dirty="0">
                  <a:solidFill>
                    <a:srgbClr val="252B3A"/>
                  </a:solidFill>
                  <a:effectLst/>
                  <a:latin typeface="-apple-system"/>
                </a:endParaRPr>
              </a:p>
              <a:p>
                <a:r>
                  <a:rPr lang="en-US" altLang="zh-TW" sz="1600" b="0" i="0">
                    <a:latin typeface="Cambria Math" panose="02040503050406030204" pitchFamily="18" charset="0"/>
                  </a:rPr>
                  <a:t>𝑐_1</a:t>
                </a:r>
                <a:r>
                  <a:rPr lang="zh-CN" altLang="en-US" sz="1400" b="0" i="0" dirty="0">
                    <a:solidFill>
                      <a:srgbClr val="121212"/>
                    </a:solidFill>
                    <a:effectLst/>
                    <a:latin typeface="-apple-system"/>
                  </a:rPr>
                  <a:t>为两个常数，避免除零</a:t>
                </a:r>
                <a:endParaRPr lang="en-US" altLang="zh-CN" sz="1400" b="0" i="0" dirty="0">
                  <a:solidFill>
                    <a:srgbClr val="121212"/>
                  </a:solidFill>
                  <a:effectLst/>
                  <a:latin typeface="-apple-system"/>
                </a:endParaRPr>
              </a:p>
              <a:p>
                <a:r>
                  <a:rPr lang="en-US" altLang="zh-TW" sz="1400" b="0" i="0" dirty="0">
                    <a:solidFill>
                      <a:srgbClr val="121212"/>
                    </a:solidFill>
                    <a:effectLst/>
                    <a:latin typeface="-apple-system"/>
                  </a:rPr>
                  <a:t>==========================</a:t>
                </a:r>
              </a:p>
              <a:p>
                <a:r>
                  <a:rPr lang="en-US" altLang="zh-TW" sz="1400" b="0" i="0" dirty="0">
                    <a:solidFill>
                      <a:srgbClr val="4D4D4D"/>
                    </a:solidFill>
                    <a:effectLst/>
                    <a:latin typeface="-apple-system"/>
                  </a:rPr>
                  <a:t> PSNR </a:t>
                </a:r>
                <a:r>
                  <a:rPr lang="zh-TW" altLang="en-US" sz="1400" b="0" i="0" dirty="0">
                    <a:solidFill>
                      <a:srgbClr val="4D4D4D"/>
                    </a:solidFill>
                    <a:effectLst/>
                    <a:latin typeface="-apple-system"/>
                  </a:rPr>
                  <a:t>即峰值信号能量与 </a:t>
                </a:r>
                <a:r>
                  <a:rPr lang="en-US" altLang="zh-TW" sz="1400" b="0" i="0" dirty="0">
                    <a:solidFill>
                      <a:srgbClr val="4D4D4D"/>
                    </a:solidFill>
                    <a:effectLst/>
                    <a:latin typeface="-apple-system"/>
                  </a:rPr>
                  <a:t>MSE </a:t>
                </a:r>
                <a:r>
                  <a:rPr lang="zh-TW" altLang="en-US" sz="1400" b="0" i="0" dirty="0">
                    <a:solidFill>
                      <a:srgbClr val="4D4D4D"/>
                    </a:solidFill>
                    <a:effectLst/>
                    <a:latin typeface="-apple-system"/>
                  </a:rPr>
                  <a:t>之比</a:t>
                </a:r>
                <a:endParaRPr lang="en-US" altLang="zh-TW" sz="1400" b="0" i="0" dirty="0">
                  <a:solidFill>
                    <a:srgbClr val="252B3A"/>
                  </a:solidFill>
                  <a:effectLst/>
                  <a:latin typeface="-apple-system"/>
                </a:endParaRPr>
              </a:p>
              <a:p>
                <a:pPr marL="285750" marR="0" lvl="0" indent="-285750" algn="just"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lang="en-US" altLang="zh-TW" sz="1400" b="1" baseline="0"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p:txBody>
          </p:sp>
        </mc:Fallback>
      </mc:AlternateContent>
    </p:spTree>
    <p:extLst>
      <p:ext uri="{BB962C8B-B14F-4D97-AF65-F5344CB8AC3E}">
        <p14:creationId xmlns:p14="http://schemas.microsoft.com/office/powerpoint/2010/main" val="478181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CN" sz="1400" dirty="0"/>
              <a:t>32</a:t>
            </a:r>
            <a:r>
              <a:rPr lang="zh-TW" altLang="en-US" sz="1400" dirty="0"/>
              <a:t>、</a:t>
            </a:r>
            <a:r>
              <a:rPr lang="en-US" altLang="zh-TW" sz="1400" dirty="0"/>
              <a:t>64</a:t>
            </a:r>
            <a:r>
              <a:rPr lang="zh-TW" altLang="en-US" sz="1400" dirty="0"/>
              <a:t>、</a:t>
            </a:r>
            <a:r>
              <a:rPr lang="en-US" altLang="zh-TW" sz="1400" dirty="0"/>
              <a:t>96</a:t>
            </a:r>
            <a:r>
              <a:rPr lang="zh-TW" altLang="en-US" sz="1400" dirty="0"/>
              <a:t>、</a:t>
            </a:r>
            <a:r>
              <a:rPr lang="en-US" altLang="zh-TW" sz="1400" dirty="0"/>
              <a:t>128</a:t>
            </a:r>
            <a:r>
              <a:rPr lang="zh-TW" altLang="en-US" sz="1400" dirty="0"/>
              <a:t>、</a:t>
            </a:r>
            <a:r>
              <a:rPr lang="en-US" altLang="zh-TW" sz="1400" dirty="0"/>
              <a:t>160</a:t>
            </a:r>
            <a:r>
              <a:rPr lang="zh-TW" altLang="en-US" sz="1400" dirty="0"/>
              <a:t>、</a:t>
            </a:r>
            <a:r>
              <a:rPr lang="en-US" altLang="zh-TW" sz="1400" dirty="0"/>
              <a:t>192</a:t>
            </a:r>
            <a:r>
              <a:rPr lang="zh-TW" altLang="en-US" sz="1400" dirty="0"/>
              <a:t>、</a:t>
            </a:r>
            <a:r>
              <a:rPr lang="en-US" altLang="zh-TW" sz="1400" dirty="0"/>
              <a:t>224</a:t>
            </a:r>
            <a:r>
              <a:rPr lang="zh-TW" altLang="en-US" sz="1400" dirty="0"/>
              <a:t>、</a:t>
            </a:r>
            <a:r>
              <a:rPr lang="en-US" altLang="zh-TW" sz="1400" dirty="0"/>
              <a:t>256</a:t>
            </a:r>
            <a:endParaRPr lang="zh-CN" altLang="en-US" sz="1400" dirty="0"/>
          </a:p>
        </p:txBody>
      </p:sp>
    </p:spTree>
    <p:extLst>
      <p:ext uri="{BB962C8B-B14F-4D97-AF65-F5344CB8AC3E}">
        <p14:creationId xmlns:p14="http://schemas.microsoft.com/office/powerpoint/2010/main" val="1264716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dirty="0">
              <a:solidFill>
                <a:schemeClr val="tx1"/>
              </a:solidFill>
              <a:latin typeface="Times New Roman" panose="02020603050405020304" pitchFamily="18"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TW" dirty="0">
                <a:solidFill>
                  <a:schemeClr val="tx1"/>
                </a:solidFill>
                <a:latin typeface="Times New Roman" panose="02020603050405020304" pitchFamily="18" charset="0"/>
                <a:cs typeface="Times New Roman" panose="02020603050405020304" pitchFamily="18" charset="0"/>
              </a:rPr>
              <a:t>Back projection reconstructs an image by taking each angle view.</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zh-TW" dirty="0"/>
              <a:t>反投影通過獲取每個角度視圖來重建</a:t>
            </a:r>
            <a:r>
              <a:rPr lang="zh-TW" altLang="zh-TW"/>
              <a:t>圖像。</a:t>
            </a:r>
            <a:endParaRPr lang="en-US" altLang="zh-TW"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0659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ee199d7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ee199d7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100" b="0" i="0" u="none" strike="noStrike" cap="none" baseline="0" dirty="0">
                <a:solidFill>
                  <a:srgbClr val="000000"/>
                </a:solidFill>
                <a:latin typeface="Arial"/>
                <a:ea typeface="Arial"/>
                <a:cs typeface="Arial"/>
                <a:sym typeface="Arial"/>
              </a:rPr>
              <a:t>Ramp filter=&gt; </a:t>
            </a:r>
            <a:r>
              <a:rPr lang="zh-TW" altLang="en-US" sz="1100" b="0" i="0" u="none" strike="noStrike" cap="none" baseline="0" dirty="0">
                <a:solidFill>
                  <a:srgbClr val="000000"/>
                </a:solidFill>
                <a:latin typeface="Arial"/>
                <a:ea typeface="Arial"/>
                <a:cs typeface="Arial"/>
                <a:sym typeface="Arial"/>
              </a:rPr>
              <a:t>高通濾波</a:t>
            </a:r>
            <a:endParaRPr lang="en-US" altLang="zh-TW"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r>
              <a:rPr lang="en-US" altLang="zh-TW" sz="1100" b="0" i="0" u="none" strike="noStrike" cap="none" baseline="0" dirty="0">
                <a:solidFill>
                  <a:srgbClr val="000000"/>
                </a:solidFill>
                <a:latin typeface="Arial"/>
                <a:ea typeface="Arial"/>
                <a:cs typeface="Arial"/>
                <a:sym typeface="Arial"/>
              </a:rPr>
              <a:t>Hann filter</a:t>
            </a:r>
            <a:r>
              <a:rPr lang="zh-TW" altLang="en-US" sz="1100" b="0" i="0" u="none" strike="noStrike" cap="none" baseline="0" dirty="0">
                <a:solidFill>
                  <a:srgbClr val="000000"/>
                </a:solidFill>
                <a:latin typeface="Arial"/>
                <a:ea typeface="Arial"/>
                <a:cs typeface="Arial"/>
                <a:sym typeface="Arial"/>
              </a:rPr>
              <a:t> </a:t>
            </a:r>
            <a:endParaRPr lang="en-US" altLang="zh-TW"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r>
              <a:rPr lang="en-US" altLang="zh-TW" sz="1100" b="0" i="0" u="none" strike="noStrike" cap="none" baseline="0" dirty="0">
                <a:solidFill>
                  <a:srgbClr val="000000"/>
                </a:solidFill>
                <a:latin typeface="Arial"/>
                <a:ea typeface="Arial"/>
                <a:cs typeface="Arial"/>
                <a:sym typeface="Arial"/>
              </a:rPr>
              <a:t>Hamming filter</a:t>
            </a:r>
          </a:p>
          <a:p>
            <a:pPr marL="0" lvl="0" indent="0" algn="l" rtl="0">
              <a:spcBef>
                <a:spcPts val="0"/>
              </a:spcBef>
              <a:spcAft>
                <a:spcPts val="0"/>
              </a:spcAft>
              <a:buNone/>
            </a:pPr>
            <a:r>
              <a:rPr lang="en-US" altLang="zh-TW" sz="1100" b="0" i="0" u="none" strike="noStrike" cap="none" baseline="0" dirty="0">
                <a:solidFill>
                  <a:srgbClr val="000000"/>
                </a:solidFill>
                <a:latin typeface="Arial"/>
                <a:ea typeface="Arial"/>
                <a:cs typeface="Arial"/>
                <a:sym typeface="Arial"/>
              </a:rPr>
              <a:t>Cosine filter</a:t>
            </a:r>
            <a:r>
              <a:rPr lang="zh-TW" altLang="en-US" sz="1100" b="0" i="0" u="none" strike="noStrike" cap="none" baseline="0" dirty="0">
                <a:solidFill>
                  <a:srgbClr val="000000"/>
                </a:solidFill>
                <a:latin typeface="Arial"/>
                <a:ea typeface="Arial"/>
                <a:cs typeface="Arial"/>
                <a:sym typeface="Arial"/>
              </a:rPr>
              <a:t> </a:t>
            </a:r>
            <a:endParaRPr lang="en-US" altLang="zh-TW" sz="1100" b="0" i="0" u="none" strike="noStrike" cap="none" baseline="0" dirty="0">
              <a:solidFill>
                <a:srgbClr val="000000"/>
              </a:solidFill>
              <a:latin typeface="Arial"/>
              <a:ea typeface="Arial"/>
              <a:cs typeface="Arial"/>
              <a:sym typeface="Arial"/>
            </a:endParaRPr>
          </a:p>
          <a:p>
            <a:pPr marL="0" lvl="0" indent="0" algn="l" rtl="0">
              <a:spcBef>
                <a:spcPts val="0"/>
              </a:spcBef>
              <a:spcAft>
                <a:spcPts val="0"/>
              </a:spcAft>
              <a:buNone/>
            </a:pPr>
            <a:r>
              <a:rPr lang="en-US" altLang="zh-TW" sz="1100" b="0" i="0" u="none" strike="noStrike" cap="none" baseline="0" dirty="0" err="1">
                <a:solidFill>
                  <a:srgbClr val="000000"/>
                </a:solidFill>
                <a:latin typeface="Arial"/>
                <a:ea typeface="Arial"/>
                <a:cs typeface="Arial"/>
                <a:sym typeface="Arial"/>
              </a:rPr>
              <a:t>Shepp</a:t>
            </a:r>
            <a:r>
              <a:rPr lang="en-US" altLang="zh-TW" sz="1100" b="0" i="0" u="none" strike="noStrike" cap="none" baseline="0" dirty="0">
                <a:solidFill>
                  <a:srgbClr val="000000"/>
                </a:solidFill>
                <a:latin typeface="Arial"/>
                <a:ea typeface="Arial"/>
                <a:cs typeface="Arial"/>
                <a:sym typeface="Arial"/>
              </a:rPr>
              <a:t>-Logan filter</a:t>
            </a:r>
          </a:p>
          <a:p>
            <a:pPr marL="0" lvl="0" indent="0" algn="l" rtl="0">
              <a:spcBef>
                <a:spcPts val="0"/>
              </a:spcBef>
              <a:spcAft>
                <a:spcPts val="0"/>
              </a:spcAft>
              <a:buNone/>
            </a:pPr>
            <a:endParaRPr lang="en-US" sz="1100" b="0" i="0" u="none" strike="noStrike" cap="none" baseline="0"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dirty="0">
                <a:solidFill>
                  <a:schemeClr val="dk1"/>
                </a:solidFill>
              </a:rPr>
              <a:t>We use</a:t>
            </a:r>
            <a:r>
              <a:rPr lang="zh-TW" altLang="en-US" sz="1100" baseline="0" dirty="0">
                <a:solidFill>
                  <a:schemeClr val="dk1"/>
                </a:solidFill>
              </a:rPr>
              <a:t> </a:t>
            </a:r>
            <a:r>
              <a:rPr lang="en-US" altLang="zh-TW" sz="1100" dirty="0">
                <a:solidFill>
                  <a:schemeClr val="dk1"/>
                </a:solidFill>
              </a:rPr>
              <a:t>the Hann filter due to higher contrast.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sz="1100" dirty="0">
                <a:latin typeface="Arial" panose="020B0604020202020204" pitchFamily="34" charset="0"/>
                <a:cs typeface="Arial" panose="020B0604020202020204" pitchFamily="34" charset="0"/>
              </a:rPr>
              <a:t>Rhombus: </a:t>
            </a:r>
            <a:r>
              <a:rPr lang="zh-TW" altLang="en-US" sz="1100" dirty="0">
                <a:latin typeface="Arial" panose="020B0604020202020204" pitchFamily="34" charset="0"/>
                <a:cs typeface="Arial" panose="020B0604020202020204" pitchFamily="34" charset="0"/>
              </a:rPr>
              <a:t>菱形</a:t>
            </a:r>
            <a:endParaRPr lang="en-US" altLang="zh-TW" sz="1100" dirty="0">
              <a:latin typeface="Arial" panose="020B0604020202020204" pitchFamily="34" charset="0"/>
              <a:cs typeface="Arial" panose="020B0604020202020204" pitchFamily="34" charset="0"/>
            </a:endParaRPr>
          </a:p>
          <a:p>
            <a:r>
              <a:rPr lang="zh-TW" altLang="en-US" dirty="0"/>
              <a:t>影</a:t>
            </a:r>
            <a:r>
              <a:rPr lang="zh-TW" altLang="zh-TW" dirty="0"/>
              <a:t>像對比度不夠清晰（空隙是黑點）。</a:t>
            </a:r>
            <a:endParaRPr lang="en-US" altLang="zh-TW" sz="1100" dirty="0">
              <a:latin typeface="Arial" panose="020B0604020202020204" pitchFamily="34" charset="0"/>
              <a:cs typeface="Arial" panose="020B0604020202020204" pitchFamily="34" charset="0"/>
            </a:endParaRPr>
          </a:p>
          <a:p>
            <a:endParaRPr lang="zh-TW" altLang="en-US" dirty="0"/>
          </a:p>
        </p:txBody>
      </p:sp>
    </p:spTree>
    <p:extLst>
      <p:ext uri="{BB962C8B-B14F-4D97-AF65-F5344CB8AC3E}">
        <p14:creationId xmlns:p14="http://schemas.microsoft.com/office/powerpoint/2010/main" val="3185008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0" lvl="0" indent="0" algn="just">
              <a:buClr>
                <a:schemeClr val="tx1"/>
              </a:buClr>
              <a:buFont typeface="Arial" panose="020B0604020202020204" pitchFamily="34" charset="0"/>
              <a:buNone/>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提出了一種基於</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SIFT</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（尺度不變特徵變換</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[7]</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）的運動配準算法，</a:t>
            </a:r>
            <a:r>
              <a:rPr lang="zh-TW" altLang="en-US" dirty="0">
                <a:effectLst/>
              </a:rPr>
              <a:t>用於這些不同時間階段所拍攝的的序列即時 </a:t>
            </a:r>
            <a:r>
              <a:rPr lang="en-US" altLang="zh-TW" dirty="0">
                <a:effectLst/>
              </a:rPr>
              <a:t>CT </a:t>
            </a:r>
            <a:r>
              <a:rPr lang="zh-TW" altLang="en-US" dirty="0">
                <a:effectLst/>
              </a:rPr>
              <a:t>影像</a:t>
            </a:r>
            <a:endParaRPr lang="en-US" altLang="zh-TW" dirty="0">
              <a:effectLst/>
            </a:endParaRPr>
          </a:p>
          <a:p>
            <a:pPr marL="0" lvl="0" indent="0" algn="just">
              <a:buClr>
                <a:schemeClr val="tx1"/>
              </a:buClr>
              <a:buFont typeface="Arial" panose="020B0604020202020204" pitchFamily="34" charset="0"/>
              <a:buNone/>
            </a:pP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0" lvl="0" indent="0" algn="just">
              <a:buClr>
                <a:schemeClr val="tx1"/>
              </a:buClr>
              <a:buFont typeface="Arial" panose="020B0604020202020204" pitchFamily="34" charset="0"/>
              <a:buNone/>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數值實驗驗證了我們算法的效率，該算法可以大大減輕</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CT</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掃描過程中物體運動引起的模糊和變形。</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158750" indent="0" latinLnBrk="1">
              <a:buNone/>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02543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285750" indent="-285750" algn="just">
              <a:buClr>
                <a:schemeClr val="tx1"/>
              </a:buClr>
              <a:buFont typeface="Arial" panose="020B0604020202020204" pitchFamily="34" charset="0"/>
              <a:buChar cha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關鍵點定位：通過使用對尺度和方向不變的</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DOG</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（高斯差分）函數計算和識別潛在的興趣點。</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marR="0" indent="-285750" algn="just" defTabSz="914400" rtl="0" eaLnBrk="0" fontAlgn="base" latinLnBrk="0" hangingPunct="0">
              <a:lnSpc>
                <a:spcPct val="100000"/>
              </a:lnSpc>
              <a:spcBef>
                <a:spcPct val="30000"/>
              </a:spcBef>
              <a:spcAft>
                <a:spcPct val="0"/>
              </a:spcAft>
              <a:buClr>
                <a:schemeClr val="tx1"/>
              </a:buClr>
              <a:buSzTx/>
              <a:buFont typeface="Arial" panose="020B0604020202020204" pitchFamily="34" charset="0"/>
              <a:buChar char="•"/>
              <a:tabLst/>
              <a:defRPr/>
            </a:pP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在每個候選位置確定其在每個即時</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CT </a:t>
            </a:r>
            <a:r>
              <a:rPr lang="zh-TW"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圖像中的位置和比例</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158750" indent="0" latinLnBrk="1">
              <a:buNone/>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5869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158750" indent="0" latinLnBrk="1">
              <a:buNone/>
            </a:pPr>
            <a:r>
              <a:rPr lang="zh-TW" altLang="en-US" sz="1100" b="0" i="0" u="none" strike="noStrike" cap="none" dirty="0">
                <a:solidFill>
                  <a:srgbClr val="000000"/>
                </a:solidFill>
                <a:effectLst/>
                <a:latin typeface="Arial"/>
                <a:ea typeface="Arial"/>
                <a:cs typeface="Arial"/>
                <a:sym typeface="Arial"/>
              </a:rPr>
              <a:t>機率密度函數</a:t>
            </a:r>
            <a:endParaRPr lang="en-US" altLang="zh-TW" sz="1100" b="0" i="0" u="none" strike="noStrike" cap="none" dirty="0">
              <a:solidFill>
                <a:srgbClr val="000000"/>
              </a:solidFill>
              <a:effectLst/>
              <a:latin typeface="Arial"/>
              <a:ea typeface="Arial"/>
              <a:cs typeface="Arial"/>
              <a:sym typeface="Arial"/>
            </a:endParaRPr>
          </a:p>
          <a:p>
            <a:pPr marL="285750" indent="-285750" algn="just">
              <a:buClr>
                <a:schemeClr val="tx1"/>
              </a:buClr>
              <a:buFont typeface="Arial" panose="020B0604020202020204" pitchFamily="34" charset="0"/>
              <a:buChar char="•"/>
            </a:pPr>
            <a:r>
              <a:rPr lang="zh-TW" altLang="en-US" sz="1100" b="1"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高斯差分</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a:t>
            </a:r>
            <a:r>
              <a:rPr lang="en-US" altLang="zh-TW" sz="1100" b="1" i="0" u="none" strike="noStrike" kern="1200" cap="none" dirty="0" err="1">
                <a:solidFill>
                  <a:schemeClr val="tx1"/>
                </a:solidFill>
                <a:effectLst/>
                <a:latin typeface="Calibri" panose="020F0502020204030204" pitchFamily="34" charset="0"/>
                <a:ea typeface="宋体" panose="02010600030101010101" pitchFamily="2" charset="-122"/>
                <a:cs typeface="Arial"/>
                <a:sym typeface="Arial"/>
              </a:rPr>
              <a:t>DoG</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a:t>
            </a:r>
            <a:r>
              <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 </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是一種</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hlinkClick r:id="rId3" tooltip="Mexican hat wavelet"/>
              </a:rPr>
              <a:t>特徵</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增強算法，它涉及將原始圖像的一個</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hlinkClick r:id="rId4" tooltip="高斯模糊"/>
              </a:rPr>
              <a:t>高斯模糊</a:t>
            </a: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版本與原始圖像的另一個模糊程度較低的版本相減。</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indent="-285750" algn="just">
              <a:buClr>
                <a:schemeClr val="tx1"/>
              </a:buClr>
              <a:buFont typeface="Arial" panose="020B0604020202020204" pitchFamily="34" charset="0"/>
              <a:buChar char="•"/>
            </a:pP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從另一幅圖像中減去一幅圖像保留了位於兩幅模糊圖像中保留的頻率範圍之間的空間信息</a:t>
            </a: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285750" indent="-285750" algn="just">
              <a:buClr>
                <a:schemeClr val="tx1"/>
              </a:buClr>
              <a:buFont typeface="Arial" panose="020B0604020202020204" pitchFamily="34" charset="0"/>
              <a:buChar char="•"/>
            </a:pP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endParaRPr>
          </a:p>
          <a:p>
            <a:pPr marL="0" indent="0" algn="just">
              <a:buClr>
                <a:schemeClr val="tx1"/>
              </a:buClr>
              <a:buFont typeface="Arial" panose="020B0604020202020204" pitchFamily="34" charset="0"/>
              <a:buNone/>
            </a:pPr>
            <a:endParaRPr lang="en-US" altLang="zh-TW"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微软雅黑 Light" panose="020B0502040204020203" pitchFamily="34" charset="-122"/>
            </a:endParaRPr>
          </a:p>
          <a:p>
            <a:pPr marL="285750" indent="-285750" algn="just">
              <a:buClr>
                <a:schemeClr val="tx1"/>
              </a:buClr>
              <a:buFont typeface="Arial" panose="020B0604020202020204" pitchFamily="34" charset="0"/>
              <a:buChar char="•"/>
            </a:pPr>
            <a:r>
              <a:rPr lang="zh-TW" altLang="en-US" sz="1100" b="0" i="0" u="none" strike="noStrike" kern="1200" cap="none" dirty="0">
                <a:solidFill>
                  <a:schemeClr val="tx1"/>
                </a:solidFill>
                <a:effectLst/>
                <a:latin typeface="Calibri" panose="020F0502020204030204" pitchFamily="34" charset="0"/>
                <a:ea typeface="宋体" panose="02010600030101010101" pitchFamily="2" charset="-122"/>
                <a:cs typeface="Arial"/>
                <a:sym typeface="Arial"/>
              </a:rPr>
              <a:t>三維圖中的最大值和最小值點是角點</a:t>
            </a: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sym typeface="微软雅黑 Light" panose="020B0502040204020203" pitchFamily="34" charset="-122"/>
            </a:endParaRPr>
          </a:p>
          <a:p>
            <a:pPr marL="158750" indent="0" latinLnBrk="1">
              <a:buNone/>
            </a:pPr>
            <a:endParaRPr lang="en-US"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08407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341340"/>
            <a:ext cx="6270922" cy="1573670"/>
          </a:xfrm>
        </p:spPr>
        <p:txBody>
          <a:bodyPr anchor="b">
            <a:noAutofit/>
          </a:bodyPr>
          <a:lstStyle>
            <a:lvl1pPr algn="ctr">
              <a:defRPr sz="54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009930" y="2967210"/>
            <a:ext cx="5123755" cy="814678"/>
          </a:xfrm>
        </p:spPr>
        <p:txBody>
          <a:bodyPr>
            <a:normAutofit/>
          </a:bodyPr>
          <a:lstStyle>
            <a:lvl1pPr marL="0" indent="0" algn="ctr">
              <a:lnSpc>
                <a:spcPct val="112000"/>
              </a:lnSpc>
              <a:spcBef>
                <a:spcPts val="0"/>
              </a:spcBef>
              <a:spcAft>
                <a:spcPts val="0"/>
              </a:spcAft>
              <a:buNone/>
              <a:defRPr sz="1725"/>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564644" y="4840039"/>
            <a:ext cx="1205958" cy="303461"/>
          </a:xfrm>
        </p:spPr>
        <p:txBody>
          <a:bodyPr/>
          <a:lstStyle>
            <a:lvl1pPr>
              <a:defRPr baseline="0">
                <a:solidFill>
                  <a:schemeClr val="tx2"/>
                </a:solidFill>
              </a:defRPr>
            </a:lvl1pPr>
          </a:lstStyle>
          <a:p>
            <a:endParaRPr lang="en-US" dirty="0"/>
          </a:p>
        </p:txBody>
      </p:sp>
      <p:sp>
        <p:nvSpPr>
          <p:cNvPr id="5" name="Footer Placeholder 4"/>
          <p:cNvSpPr>
            <a:spLocks noGrp="1"/>
          </p:cNvSpPr>
          <p:nvPr>
            <p:ph type="ftr" sz="quarter" idx="11"/>
          </p:nvPr>
        </p:nvSpPr>
        <p:spPr>
          <a:xfrm>
            <a:off x="1938041" y="4840039"/>
            <a:ext cx="5267533" cy="303461"/>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grpSp>
        <p:nvGrpSpPr>
          <p:cNvPr id="7" name="Group 6"/>
          <p:cNvGrpSpPr/>
          <p:nvPr/>
        </p:nvGrpSpPr>
        <p:grpSpPr>
          <a:xfrm>
            <a:off x="564644" y="558352"/>
            <a:ext cx="8005588" cy="4012253"/>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4857484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28700" y="1721644"/>
            <a:ext cx="7200900" cy="2678906"/>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619039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468117"/>
            <a:ext cx="1174325" cy="3932433"/>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28700" y="468117"/>
            <a:ext cx="6134731" cy="3932433"/>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686767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extLst>
      <p:ext uri="{BB962C8B-B14F-4D97-AF65-F5344CB8AC3E}">
        <p14:creationId xmlns:p14="http://schemas.microsoft.com/office/powerpoint/2010/main" val="2954036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2874705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976020"/>
            <a:ext cx="7209728" cy="2139553"/>
          </a:xfrm>
        </p:spPr>
        <p:txBody>
          <a:bodyPr anchor="b">
            <a:normAutofit/>
          </a:bodyPr>
          <a:lstStyle>
            <a:lvl1pPr algn="r">
              <a:defRPr sz="54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573769" y="3162246"/>
            <a:ext cx="7209728" cy="857493"/>
          </a:xfrm>
        </p:spPr>
        <p:txBody>
          <a:bodyPr/>
          <a:lstStyle>
            <a:lvl1pPr marL="0" indent="0" algn="r">
              <a:lnSpc>
                <a:spcPct val="112000"/>
              </a:lnSpc>
              <a:spcBef>
                <a:spcPts val="0"/>
              </a:spcBef>
              <a:spcAft>
                <a:spcPts val="0"/>
              </a:spcAft>
              <a:buNone/>
              <a:defRPr sz="180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554181" y="4840039"/>
            <a:ext cx="1216807" cy="303461"/>
          </a:xfrm>
        </p:spPr>
        <p:txBody>
          <a:bodyPr/>
          <a:lstStyle>
            <a:lvl1pPr>
              <a:defRPr>
                <a:solidFill>
                  <a:schemeClr val="tx2"/>
                </a:solidFill>
              </a:defRPr>
            </a:lvl1pPr>
          </a:lstStyle>
          <a:p>
            <a:endParaRPr lang="en-US" dirty="0"/>
          </a:p>
        </p:txBody>
      </p:sp>
      <p:sp>
        <p:nvSpPr>
          <p:cNvPr id="5" name="Footer Placeholder 4"/>
          <p:cNvSpPr>
            <a:spLocks noGrp="1"/>
          </p:cNvSpPr>
          <p:nvPr>
            <p:ph type="ftr" sz="quarter" idx="11"/>
          </p:nvPr>
        </p:nvSpPr>
        <p:spPr>
          <a:xfrm>
            <a:off x="1938234" y="4840039"/>
            <a:ext cx="5267533" cy="303461"/>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7373012"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sp>
        <p:nvSpPr>
          <p:cNvPr id="7" name="Freeform 6" title="Crop Mark"/>
          <p:cNvSpPr/>
          <p:nvPr/>
        </p:nvSpPr>
        <p:spPr bwMode="auto">
          <a:xfrm>
            <a:off x="6113972" y="1264239"/>
            <a:ext cx="2456260" cy="3306366"/>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9884139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028700" y="1714500"/>
            <a:ext cx="3335840" cy="268605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894052" y="1714500"/>
            <a:ext cx="3335840" cy="268605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3274175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028700" y="514350"/>
            <a:ext cx="7200900" cy="1114425"/>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28700"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Content Placeholder 3"/>
          <p:cNvSpPr>
            <a:spLocks noGrp="1"/>
          </p:cNvSpPr>
          <p:nvPr>
            <p:ph sz="half" idx="2"/>
          </p:nvPr>
        </p:nvSpPr>
        <p:spPr>
          <a:xfrm>
            <a:off x="1028700"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893761" y="1755648"/>
            <a:ext cx="3332988" cy="617934"/>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Content Placeholder 5"/>
          <p:cNvSpPr>
            <a:spLocks noGrp="1"/>
          </p:cNvSpPr>
          <p:nvPr>
            <p:ph sz="quarter" idx="4"/>
          </p:nvPr>
        </p:nvSpPr>
        <p:spPr>
          <a:xfrm>
            <a:off x="4893761" y="2478906"/>
            <a:ext cx="3332988" cy="1921645"/>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148910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61411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zh-TW" smtClean="0"/>
              <a:t>‹#›</a:t>
            </a:fld>
            <a:endParaRPr lang="zh-TW" altLang="en-US"/>
          </a:p>
        </p:txBody>
      </p:sp>
    </p:spTree>
    <p:extLst>
      <p:ext uri="{BB962C8B-B14F-4D97-AF65-F5344CB8AC3E}">
        <p14:creationId xmlns:p14="http://schemas.microsoft.com/office/powerpoint/2010/main" val="82251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Autofit/>
          </a:bodyPr>
          <a:lstStyle>
            <a:lvl1pPr>
              <a:lnSpc>
                <a:spcPct val="84000"/>
              </a:lnSpc>
              <a:defRPr sz="36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692015" y="514351"/>
            <a:ext cx="3909060" cy="3881438"/>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542925" y="2142258"/>
            <a:ext cx="2891790" cy="2258292"/>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1419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282"/>
            <a:ext cx="3977640" cy="51432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5" y="514350"/>
            <a:ext cx="2891790" cy="1618413"/>
          </a:xfrm>
        </p:spPr>
        <p:txBody>
          <a:bodyPr anchor="t">
            <a:normAutofit/>
          </a:bodyPr>
          <a:lstStyle>
            <a:lvl1pPr>
              <a:lnSpc>
                <a:spcPct val="84000"/>
              </a:lnSpc>
              <a:defRPr sz="36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149090" y="1"/>
            <a:ext cx="4994910" cy="5143499"/>
          </a:xfrm>
        </p:spPr>
        <p:txBody>
          <a:bodyPr anchor="t">
            <a:normAutofit/>
          </a:bodyPr>
          <a:lstStyle>
            <a:lvl1pPr marL="0" indent="0">
              <a:buNone/>
              <a:defRPr sz="1500"/>
            </a:lvl1pPr>
            <a:lvl2pPr marL="342900" indent="0">
              <a:buNone/>
              <a:defRPr sz="1500"/>
            </a:lvl2pPr>
            <a:lvl3pPr marL="685800" indent="0">
              <a:buNone/>
              <a:defRPr sz="15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542925" y="2141976"/>
            <a:ext cx="2891790" cy="2258574"/>
          </a:xfrm>
        </p:spPr>
        <p:txBody>
          <a:bodyPr/>
          <a:lstStyle>
            <a:lvl1pPr marL="0" indent="0">
              <a:lnSpc>
                <a:spcPct val="113000"/>
              </a:lnSpc>
              <a:spcBef>
                <a:spcPts val="0"/>
              </a:spcBef>
              <a:spcAft>
                <a:spcPts val="1125"/>
              </a:spcAft>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編輯母片文字樣式</a:t>
            </a:r>
          </a:p>
        </p:txBody>
      </p:sp>
      <p:sp>
        <p:nvSpPr>
          <p:cNvPr id="5" name="Date Placeholder 4"/>
          <p:cNvSpPr>
            <a:spLocks noGrp="1"/>
          </p:cNvSpPr>
          <p:nvPr>
            <p:ph type="dt" sz="half" idx="10"/>
          </p:nvPr>
        </p:nvSpPr>
        <p:spPr>
          <a:xfrm>
            <a:off x="542925" y="4840039"/>
            <a:ext cx="903429" cy="303461"/>
          </a:xfrm>
        </p:spPr>
        <p:txBody>
          <a:bodyPr/>
          <a:lstStyle>
            <a:lvl1pPr>
              <a:defRPr>
                <a:solidFill>
                  <a:schemeClr val="tx2"/>
                </a:solidFill>
              </a:defRPr>
            </a:lvl1pPr>
          </a:lstStyle>
          <a:p>
            <a:endParaRPr lang="en-US" dirty="0"/>
          </a:p>
        </p:txBody>
      </p:sp>
      <p:sp>
        <p:nvSpPr>
          <p:cNvPr id="6" name="Footer Placeholder 5"/>
          <p:cNvSpPr>
            <a:spLocks noGrp="1"/>
          </p:cNvSpPr>
          <p:nvPr>
            <p:ph type="ftr" sz="quarter" idx="11"/>
          </p:nvPr>
        </p:nvSpPr>
        <p:spPr>
          <a:xfrm>
            <a:off x="1654459" y="4840039"/>
            <a:ext cx="1780256" cy="303461"/>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7412355" y="4840039"/>
            <a:ext cx="1197219" cy="303461"/>
          </a:xfrm>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sp>
        <p:nvSpPr>
          <p:cNvPr id="9" name="Rectangle 8" title="Divider Bar"/>
          <p:cNvSpPr/>
          <p:nvPr/>
        </p:nvSpPr>
        <p:spPr>
          <a:xfrm>
            <a:off x="3977640"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844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514350"/>
            <a:ext cx="7200900" cy="1114425"/>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28700" y="1714500"/>
            <a:ext cx="7200900" cy="268605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42987" y="4840039"/>
            <a:ext cx="903429"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5" name="Footer Placeholder 4"/>
          <p:cNvSpPr>
            <a:spLocks noGrp="1"/>
          </p:cNvSpPr>
          <p:nvPr>
            <p:ph type="ftr" sz="quarter" idx="3"/>
          </p:nvPr>
        </p:nvSpPr>
        <p:spPr>
          <a:xfrm>
            <a:off x="2170173" y="4840039"/>
            <a:ext cx="4710623" cy="303461"/>
          </a:xfrm>
          <a:prstGeom prst="rect">
            <a:avLst/>
          </a:prstGeom>
        </p:spPr>
        <p:txBody>
          <a:bodyPr vert="horz" lIns="91440" tIns="45720" rIns="91440" bIns="45720" rtlCol="0" anchor="ctr"/>
          <a:lstStyle>
            <a:lvl1pPr algn="l">
              <a:defRPr sz="9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7104552" y="4840039"/>
            <a:ext cx="1197219" cy="303461"/>
          </a:xfrm>
          <a:prstGeom prst="rect">
            <a:avLst/>
          </a:prstGeom>
        </p:spPr>
        <p:txBody>
          <a:bodyPr vert="horz" lIns="91440" tIns="45720" rIns="91440" bIns="45720" rtlCol="0" anchor="ctr"/>
          <a:lstStyle>
            <a:lvl1pPr algn="r">
              <a:defRPr sz="900" baseline="0">
                <a:solidFill>
                  <a:schemeClr val="tx2"/>
                </a:solidFill>
              </a:defRPr>
            </a:lvl1pPr>
          </a:lstStyle>
          <a:p>
            <a:pPr marL="0" lvl="0" indent="0" algn="r" rtl="0">
              <a:spcBef>
                <a:spcPts val="0"/>
              </a:spcBef>
              <a:spcAft>
                <a:spcPts val="0"/>
              </a:spcAft>
              <a:buNone/>
            </a:pPr>
            <a:fld id="{00000000-1234-1234-1234-123412341234}" type="slidenum">
              <a:rPr lang="en-US" altLang="zh-TW" smtClean="0"/>
              <a:t>‹#›</a:t>
            </a:fld>
            <a:endParaRPr lang="zh-TW" altLang="en-US"/>
          </a:p>
        </p:txBody>
      </p:sp>
      <p:sp>
        <p:nvSpPr>
          <p:cNvPr id="9" name="Rectangle 8" title="Side bar"/>
          <p:cNvSpPr/>
          <p:nvPr/>
        </p:nvSpPr>
        <p:spPr>
          <a:xfrm>
            <a:off x="358571" y="282"/>
            <a:ext cx="17145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22444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685800"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36" indent="-288036" algn="l" defTabSz="685800"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7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6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5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4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3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2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100" indent="-288036" algn="l" defTabSz="685800"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0.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180.png"/><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180.pn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8" Type="http://schemas.openxmlformats.org/officeDocument/2006/relationships/hyperlink" Target="https://gist.github.com/AFAgarap/326af55e36be0529c507f1599f88c06e" TargetMode="External"/><Relationship Id="rId3" Type="http://schemas.openxmlformats.org/officeDocument/2006/relationships/hyperlink" Target="https://www.slideshare.net/ZhejianPeng/zjpeng3dsolderballreconstruction" TargetMode="External"/><Relationship Id="rId7" Type="http://schemas.openxmlformats.org/officeDocument/2006/relationships/hyperlink" Target="https://zhuanlan.zhihu.com/p/50757421" TargetMode="External"/><Relationship Id="rId2" Type="http://schemas.openxmlformats.org/officeDocument/2006/relationships/hyperlink" Target="https://en.wikipedia.org/wiki/Solder_ball" TargetMode="External"/><Relationship Id="rId1" Type="http://schemas.openxmlformats.org/officeDocument/2006/relationships/slideLayout" Target="../slideLayouts/slideLayout12.xml"/><Relationship Id="rId6" Type="http://schemas.openxmlformats.org/officeDocument/2006/relationships/hyperlink" Target="https://web.stanford.edu/~boyd/papers/admm/lasso/lasso.html" TargetMode="External"/><Relationship Id="rId5" Type="http://schemas.openxmlformats.org/officeDocument/2006/relationships/hyperlink" Target="https://github.com/aymericdamien/TensorFlow-Examples/blob/master/tensorflow_v1/examples/3_NeuralNetworks/autoencoder.py" TargetMode="External"/><Relationship Id="rId4" Type="http://schemas.openxmlformats.org/officeDocument/2006/relationships/hyperlink" Target="https://sci-hub.se/10.1109/nssmic.2012.6551902" TargetMode="External"/><Relationship Id="rId9" Type="http://schemas.openxmlformats.org/officeDocument/2006/relationships/hyperlink" Target="https://ithelp.ithome.com.tw/m/articles/1021201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2834125"/>
            <a:ext cx="8520600" cy="1758470"/>
          </a:xfrm>
          <a:prstGeom prst="rect">
            <a:avLst/>
          </a:prstGeom>
        </p:spPr>
        <p:txBody>
          <a:bodyPr spcFirstLastPara="1" wrap="square" lIns="91425" tIns="91425" rIns="91425" bIns="91425" anchor="t" anchorCtr="0">
            <a:normAutofit/>
          </a:bodyPr>
          <a:lstStyle/>
          <a:p>
            <a:pPr>
              <a:spcBef>
                <a:spcPts val="600"/>
              </a:spcBef>
            </a:pPr>
            <a:r>
              <a:rPr lang="en-US" altLang="zh-TW" dirty="0">
                <a:latin typeface="Arial" panose="020B0604020202020204" pitchFamily="34" charset="0"/>
                <a:cs typeface="Arial" panose="020B0604020202020204" pitchFamily="34" charset="0"/>
              </a:rPr>
              <a:t>Presenter: M. C. Hsu </a:t>
            </a:r>
            <a:r>
              <a:rPr lang="zh-TW" altLang="en-US" dirty="0">
                <a:latin typeface="Arial" panose="020B0604020202020204" pitchFamily="34" charset="0"/>
                <a:cs typeface="Arial" panose="020B0604020202020204" pitchFamily="34" charset="0"/>
              </a:rPr>
              <a:t>許銘真</a:t>
            </a:r>
          </a:p>
          <a:p>
            <a:pPr>
              <a:spcBef>
                <a:spcPts val="600"/>
              </a:spcBef>
            </a:pPr>
            <a:r>
              <a:rPr lang="en-US" altLang="zh-TW" dirty="0">
                <a:latin typeface="Arial" panose="020B0604020202020204" pitchFamily="34" charset="0"/>
                <a:cs typeface="Arial" panose="020B0604020202020204" pitchFamily="34" charset="0"/>
              </a:rPr>
              <a:t>E-mail: exo050282@gmail.com</a:t>
            </a:r>
          </a:p>
          <a:p>
            <a:pPr>
              <a:spcBef>
                <a:spcPts val="600"/>
              </a:spcBef>
            </a:pPr>
            <a:r>
              <a:rPr lang="en-US" altLang="zh-TW" dirty="0">
                <a:latin typeface="Arial" panose="020B0604020202020204" pitchFamily="34" charset="0"/>
                <a:cs typeface="Arial" panose="020B0604020202020204" pitchFamily="34" charset="0"/>
              </a:rPr>
              <a:t>Phone: 0988946307</a:t>
            </a:r>
          </a:p>
        </p:txBody>
      </p:sp>
      <p:sp>
        <p:nvSpPr>
          <p:cNvPr id="7" name="矩形 6">
            <a:extLst>
              <a:ext uri="{FF2B5EF4-FFF2-40B4-BE49-F238E27FC236}">
                <a16:creationId xmlns:a16="http://schemas.microsoft.com/office/drawing/2014/main" id="{978DE397-53CD-43DF-B436-EAF0D0085C34}"/>
              </a:ext>
            </a:extLst>
          </p:cNvPr>
          <p:cNvSpPr/>
          <p:nvPr/>
        </p:nvSpPr>
        <p:spPr>
          <a:xfrm>
            <a:off x="1233706" y="1079799"/>
            <a:ext cx="6676587" cy="1754326"/>
          </a:xfrm>
          <a:prstGeom prst="rect">
            <a:avLst/>
          </a:prstGeom>
        </p:spPr>
        <p:txBody>
          <a:bodyPr wrap="square">
            <a:spAutoFit/>
          </a:bodyPr>
          <a:lstStyle/>
          <a:p>
            <a:pPr algn="ctr" defTabSz="914400" fontAlgn="base">
              <a:spcBef>
                <a:spcPct val="0"/>
              </a:spcBef>
              <a:spcAft>
                <a:spcPct val="0"/>
              </a:spcAft>
              <a:buFont typeface="Arial" pitchFamily="34" charset="0"/>
              <a:buNone/>
              <a:defRPr/>
            </a:pPr>
            <a:r>
              <a:rPr lang="en-US" altLang="zh-CN" sz="3600" b="1" dirty="0">
                <a:effectLst>
                  <a:outerShdw blurRad="127000" sx="101000" sy="101000" algn="ctr" rotWithShape="0">
                    <a:prstClr val="black">
                      <a:alpha val="40000"/>
                    </a:prstClr>
                  </a:outerShdw>
                </a:effectLst>
                <a:latin typeface="Arial" panose="020B0604020202020204" pitchFamily="34" charset="0"/>
                <a:ea typeface="標楷體" panose="03000509000000000000" pitchFamily="65" charset="-120"/>
                <a:cs typeface="Arial" panose="020B0604020202020204" pitchFamily="34" charset="0"/>
                <a:sym typeface="微软雅黑 Light" panose="020B0502040204020203" pitchFamily="34" charset="-122"/>
              </a:rPr>
              <a:t>The Correction of 3D Reconstructed</a:t>
            </a:r>
          </a:p>
          <a:p>
            <a:pPr algn="ctr" defTabSz="914400" fontAlgn="base">
              <a:spcBef>
                <a:spcPct val="0"/>
              </a:spcBef>
              <a:spcAft>
                <a:spcPct val="0"/>
              </a:spcAft>
              <a:buFont typeface="Arial" pitchFamily="34" charset="0"/>
              <a:buNone/>
              <a:defRPr/>
            </a:pPr>
            <a:r>
              <a:rPr lang="en-US" altLang="zh-CN" sz="3600" b="1" dirty="0">
                <a:effectLst>
                  <a:outerShdw blurRad="127000" sx="101000" sy="101000" algn="ctr" rotWithShape="0">
                    <a:prstClr val="black">
                      <a:alpha val="40000"/>
                    </a:prstClr>
                  </a:outerShdw>
                </a:effectLst>
                <a:latin typeface="Arial" panose="020B0604020202020204" pitchFamily="34" charset="0"/>
                <a:ea typeface="標楷體" panose="03000509000000000000" pitchFamily="65" charset="-120"/>
                <a:cs typeface="Arial" panose="020B0604020202020204" pitchFamily="34" charset="0"/>
                <a:sym typeface="微软雅黑 Light" panose="020B0502040204020203" pitchFamily="34" charset="-122"/>
              </a:rPr>
              <a:t>Ball Grid Array (BGA) Shape</a:t>
            </a:r>
            <a:endParaRPr lang="zh-CN" altLang="en-US" sz="3600" b="1" dirty="0">
              <a:effectLst>
                <a:outerShdw blurRad="127000" sx="101000" sy="101000" algn="ctr" rotWithShape="0">
                  <a:prstClr val="black">
                    <a:alpha val="40000"/>
                  </a:prstClr>
                </a:outerShdw>
              </a:effectLst>
              <a:latin typeface="Arial" panose="020B0604020202020204" pitchFamily="34" charset="0"/>
              <a:ea typeface="標楷體" panose="03000509000000000000" pitchFamily="65" charset="-120"/>
              <a:cs typeface="Arial" panose="020B0604020202020204" pitchFamily="34" charset="0"/>
              <a:sym typeface="微软雅黑 Light" panose="020B0502040204020203"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520600"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en-US" altLang="zh-TW" sz="2000" dirty="0">
              <a:latin typeface="Arial" panose="020B0604020202020204" pitchFamily="34" charset="0"/>
              <a:ea typeface="標楷體" panose="03000509000000000000" pitchFamily="65" charset="-120"/>
              <a:cs typeface="Arial" panose="020B0604020202020204" pitchFamily="34" charset="0"/>
            </a:endParaRPr>
          </a:p>
        </p:txBody>
      </p:sp>
      <p:sp>
        <p:nvSpPr>
          <p:cNvPr id="15" name="矩形 14"/>
          <p:cNvSpPr/>
          <p:nvPr/>
        </p:nvSpPr>
        <p:spPr>
          <a:xfrm>
            <a:off x="701997" y="925590"/>
            <a:ext cx="8319161" cy="923330"/>
          </a:xfrm>
          <a:prstGeom prst="rect">
            <a:avLst/>
          </a:prstGeom>
        </p:spPr>
        <p:txBody>
          <a:bodyPr wrap="square">
            <a:spAutoFit/>
          </a:bodyPr>
          <a:lstStyle/>
          <a:p>
            <a:pPr marL="285750" indent="-285750">
              <a:buFont typeface="Arial" panose="020B0604020202020204" pitchFamily="34" charset="0"/>
              <a:buChar char="•"/>
            </a:pPr>
            <a:r>
              <a:rPr lang="en-US" altLang="zh-TW" b="1" dirty="0">
                <a:latin typeface="Arial" panose="020B0604020202020204" pitchFamily="34" charset="0"/>
              </a:rPr>
              <a:t>DOG</a:t>
            </a:r>
            <a:r>
              <a:rPr lang="en-US" altLang="zh-TW" dirty="0">
                <a:latin typeface="Arial" panose="020B0604020202020204" pitchFamily="34" charset="0"/>
              </a:rPr>
              <a:t> is a feature enhancement algorithm that involves the subtraction of one Gaussian blurred version of an original image from another, less blurred version of the original.</a:t>
            </a:r>
            <a:endParaRPr lang="zh-TW" altLang="en-US" dirty="0">
              <a:latin typeface="Arial" panose="020B0604020202020204" pitchFamily="34" charset="0"/>
            </a:endParaRPr>
          </a:p>
        </p:txBody>
      </p:sp>
      <p:pic>
        <p:nvPicPr>
          <p:cNvPr id="17" name="圖片 16"/>
          <p:cNvPicPr>
            <a:picLocks noChangeAspect="1"/>
          </p:cNvPicPr>
          <p:nvPr/>
        </p:nvPicPr>
        <p:blipFill>
          <a:blip r:embed="rId3"/>
          <a:stretch>
            <a:fillRect/>
          </a:stretch>
        </p:blipFill>
        <p:spPr>
          <a:xfrm>
            <a:off x="1112989" y="1799193"/>
            <a:ext cx="5333531" cy="608138"/>
          </a:xfrm>
          <a:prstGeom prst="rect">
            <a:avLst/>
          </a:prstGeom>
        </p:spPr>
      </p:pic>
      <p:grpSp>
        <p:nvGrpSpPr>
          <p:cNvPr id="3" name="群組 2"/>
          <p:cNvGrpSpPr/>
          <p:nvPr/>
        </p:nvGrpSpPr>
        <p:grpSpPr>
          <a:xfrm>
            <a:off x="899629" y="2497298"/>
            <a:ext cx="7800502" cy="2165919"/>
            <a:chOff x="860898" y="2417857"/>
            <a:chExt cx="9907812" cy="2751043"/>
          </a:xfrm>
        </p:grpSpPr>
        <p:pic>
          <p:nvPicPr>
            <p:cNvPr id="18" name="圖片 17"/>
            <p:cNvPicPr>
              <a:picLocks noChangeAspect="1"/>
            </p:cNvPicPr>
            <p:nvPr/>
          </p:nvPicPr>
          <p:blipFill>
            <a:blip r:embed="rId4"/>
            <a:stretch>
              <a:fillRect/>
            </a:stretch>
          </p:blipFill>
          <p:spPr>
            <a:xfrm>
              <a:off x="860898" y="2465275"/>
              <a:ext cx="5836069" cy="2580858"/>
            </a:xfrm>
            <a:prstGeom prst="rect">
              <a:avLst/>
            </a:prstGeom>
          </p:spPr>
        </p:pic>
        <p:pic>
          <p:nvPicPr>
            <p:cNvPr id="19" name="圖片 18"/>
            <p:cNvPicPr>
              <a:picLocks noChangeAspect="1"/>
            </p:cNvPicPr>
            <p:nvPr/>
          </p:nvPicPr>
          <p:blipFill>
            <a:blip r:embed="rId5"/>
            <a:stretch>
              <a:fillRect/>
            </a:stretch>
          </p:blipFill>
          <p:spPr>
            <a:xfrm>
              <a:off x="6477083" y="2417857"/>
              <a:ext cx="4291627" cy="2751043"/>
            </a:xfrm>
            <a:prstGeom prst="rect">
              <a:avLst/>
            </a:prstGeom>
          </p:spPr>
        </p:pic>
      </p:grpSp>
      <p:sp>
        <p:nvSpPr>
          <p:cNvPr id="20" name="矩形 19"/>
          <p:cNvSpPr/>
          <p:nvPr/>
        </p:nvSpPr>
        <p:spPr>
          <a:xfrm>
            <a:off x="6543673" y="1173"/>
            <a:ext cx="2600327" cy="307777"/>
          </a:xfrm>
          <a:prstGeom prst="rect">
            <a:avLst/>
          </a:prstGeom>
        </p:spPr>
        <p:txBody>
          <a:bodyPr wrap="none">
            <a:spAutoFit/>
          </a:bodyPr>
          <a:lstStyle/>
          <a:p>
            <a:r>
              <a:rPr lang="en-US" altLang="zh-TW" sz="1400" dirty="0">
                <a:latin typeface="Arial" panose="020B0604020202020204" pitchFamily="34" charset="0"/>
                <a:cs typeface="Arial" panose="020B0604020202020204" pitchFamily="34" charset="0"/>
              </a:rPr>
              <a:t>DOG: Difference of Gaussians</a:t>
            </a:r>
            <a:endParaRPr lang="zh-TW"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889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grpSp>
        <p:nvGrpSpPr>
          <p:cNvPr id="5" name="群組 4"/>
          <p:cNvGrpSpPr/>
          <p:nvPr/>
        </p:nvGrpSpPr>
        <p:grpSpPr>
          <a:xfrm>
            <a:off x="6759346" y="968244"/>
            <a:ext cx="2192145" cy="3569562"/>
            <a:chOff x="6949846" y="1054784"/>
            <a:chExt cx="2192145" cy="3569562"/>
          </a:xfrm>
        </p:grpSpPr>
        <p:pic>
          <p:nvPicPr>
            <p:cNvPr id="13" name="圖片 12"/>
            <p:cNvPicPr>
              <a:picLocks noChangeAspect="1"/>
            </p:cNvPicPr>
            <p:nvPr/>
          </p:nvPicPr>
          <p:blipFill>
            <a:blip r:embed="rId3"/>
            <a:stretch>
              <a:fillRect/>
            </a:stretch>
          </p:blipFill>
          <p:spPr>
            <a:xfrm>
              <a:off x="6949846" y="1054784"/>
              <a:ext cx="2192145" cy="3569562"/>
            </a:xfrm>
            <a:prstGeom prst="rect">
              <a:avLst/>
            </a:prstGeom>
          </p:spPr>
        </p:pic>
        <p:sp>
          <p:nvSpPr>
            <p:cNvPr id="14" name="矩形 13"/>
            <p:cNvSpPr/>
            <p:nvPr/>
          </p:nvSpPr>
          <p:spPr bwMode="auto">
            <a:xfrm>
              <a:off x="7111780" y="1137143"/>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grpSp>
      <p:pic>
        <p:nvPicPr>
          <p:cNvPr id="15" name="圖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8520" y="1418252"/>
            <a:ext cx="2363158" cy="2956962"/>
          </a:xfrm>
          <a:prstGeom prst="rect">
            <a:avLst/>
          </a:prstGeom>
        </p:spPr>
      </p:pic>
      <p:pic>
        <p:nvPicPr>
          <p:cNvPr id="16" name="圖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55035" y="1418252"/>
            <a:ext cx="2380133" cy="2978203"/>
          </a:xfrm>
          <a:prstGeom prst="rect">
            <a:avLst/>
          </a:prstGeom>
        </p:spPr>
      </p:pic>
    </p:spTree>
    <p:extLst>
      <p:ext uri="{BB962C8B-B14F-4D97-AF65-F5344CB8AC3E}">
        <p14:creationId xmlns:p14="http://schemas.microsoft.com/office/powerpoint/2010/main" val="1740548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827826" cy="3139321"/>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SIFT calculation and matching:</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The image at first phase was used as a reference and matched its </a:t>
            </a:r>
            <a:r>
              <a:rPr lang="en-US" altLang="zh-TW" b="1" dirty="0">
                <a:latin typeface="Arial" panose="020B0604020202020204" pitchFamily="34" charset="0"/>
                <a:cs typeface="Arial" panose="020B0604020202020204" pitchFamily="34" charset="0"/>
              </a:rPr>
              <a:t>SIFT key points </a:t>
            </a:r>
            <a:r>
              <a:rPr lang="en-US" altLang="zh-TW" dirty="0">
                <a:latin typeface="Arial" panose="020B0604020202020204" pitchFamily="34" charset="0"/>
                <a:cs typeface="Arial" panose="020B0604020202020204" pitchFamily="34" charset="0"/>
              </a:rPr>
              <a:t>to those of other phases. </a:t>
            </a:r>
          </a:p>
          <a:p>
            <a:pPr marL="1200150" lvl="2"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Note that the reference image can be any one of all the sequence images. </a:t>
            </a: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Give a threshold, and match each key point of reference with one and only one key point of the other image.</a:t>
            </a:r>
          </a:p>
          <a:p>
            <a:pPr marL="742950" lvl="1"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p:txBody>
      </p:sp>
      <p:pic>
        <p:nvPicPr>
          <p:cNvPr id="7" name="圖片 6"/>
          <p:cNvPicPr>
            <a:picLocks noChangeAspect="1"/>
          </p:cNvPicPr>
          <p:nvPr/>
        </p:nvPicPr>
        <p:blipFill>
          <a:blip r:embed="rId3"/>
          <a:stretch>
            <a:fillRect/>
          </a:stretch>
        </p:blipFill>
        <p:spPr>
          <a:xfrm>
            <a:off x="6691274" y="968244"/>
            <a:ext cx="2267071" cy="3691569"/>
          </a:xfrm>
          <a:prstGeom prst="rect">
            <a:avLst/>
          </a:prstGeom>
        </p:spPr>
      </p:pic>
      <p:sp>
        <p:nvSpPr>
          <p:cNvPr id="10" name="矩形 9"/>
          <p:cNvSpPr/>
          <p:nvPr/>
        </p:nvSpPr>
        <p:spPr bwMode="auto">
          <a:xfrm>
            <a:off x="6907185" y="1736871"/>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75022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12</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pic>
        <p:nvPicPr>
          <p:cNvPr id="10" name="圖片 9"/>
          <p:cNvPicPr>
            <a:picLocks noChangeAspect="1"/>
          </p:cNvPicPr>
          <p:nvPr/>
        </p:nvPicPr>
        <p:blipFill>
          <a:blip r:embed="rId3"/>
          <a:stretch>
            <a:fillRect/>
          </a:stretch>
        </p:blipFill>
        <p:spPr>
          <a:xfrm>
            <a:off x="6951855" y="1061121"/>
            <a:ext cx="2192145" cy="3569562"/>
          </a:xfrm>
          <a:prstGeom prst="rect">
            <a:avLst/>
          </a:prstGeom>
        </p:spPr>
      </p:pic>
      <p:sp>
        <p:nvSpPr>
          <p:cNvPr id="12" name="矩形 11"/>
          <p:cNvSpPr/>
          <p:nvPr/>
        </p:nvSpPr>
        <p:spPr bwMode="auto">
          <a:xfrm>
            <a:off x="7113789" y="1807953"/>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17" name="矩形 16"/>
          <p:cNvSpPr/>
          <p:nvPr/>
        </p:nvSpPr>
        <p:spPr>
          <a:xfrm>
            <a:off x="876699" y="884623"/>
            <a:ext cx="5678545" cy="923330"/>
          </a:xfrm>
          <a:prstGeom prst="rect">
            <a:avLst/>
          </a:prstGeom>
        </p:spPr>
        <p:txBody>
          <a:bodyPr wrap="square">
            <a:spAutoFit/>
          </a:bodyPr>
          <a:lstStyle/>
          <a:p>
            <a:pPr marL="214198" indent="-214198"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Threshold: 0.5</a:t>
            </a:r>
            <a:endParaRPr lang="en-US" altLang="zh-TW" dirty="0">
              <a:solidFill>
                <a:srgbClr val="FF0000"/>
              </a:solidFill>
              <a:latin typeface="Arial" panose="020B0604020202020204" pitchFamily="34" charset="0"/>
              <a:cs typeface="Arial" panose="020B0604020202020204" pitchFamily="34" charset="0"/>
            </a:endParaRPr>
          </a:p>
          <a:p>
            <a:pPr marL="556915" lvl="1" indent="-214198" algn="just">
              <a:buFont typeface="Arial" panose="020B0604020202020204" pitchFamily="34" charset="0"/>
              <a:buChar char="•"/>
            </a:pPr>
            <a:endParaRPr lang="en-US" altLang="zh-TW" b="1" dirty="0">
              <a:solidFill>
                <a:srgbClr val="FF0000"/>
              </a:solidFill>
              <a:latin typeface="Arial" panose="020B0604020202020204" pitchFamily="34" charset="0"/>
              <a:cs typeface="Arial" panose="020B0604020202020204" pitchFamily="34" charset="0"/>
            </a:endParaRPr>
          </a:p>
          <a:p>
            <a:pPr marL="556915" lvl="1" indent="-214198" algn="just">
              <a:buFont typeface="Arial" panose="020B0604020202020204" pitchFamily="34" charset="0"/>
              <a:buChar char="•"/>
            </a:pPr>
            <a:endParaRPr lang="zh-TW" altLang="en-US" dirty="0">
              <a:latin typeface="Arial" panose="020B0604020202020204" pitchFamily="34" charset="0"/>
              <a:cs typeface="Arial" panose="020B0604020202020204" pitchFamily="34" charset="0"/>
            </a:endParaRPr>
          </a:p>
        </p:txBody>
      </p:sp>
      <p:pic>
        <p:nvPicPr>
          <p:cNvPr id="19" name="圖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9430" y="1266242"/>
            <a:ext cx="5435814" cy="3400850"/>
          </a:xfrm>
          <a:prstGeom prst="rect">
            <a:avLst/>
          </a:prstGeom>
        </p:spPr>
      </p:pic>
      <p:pic>
        <p:nvPicPr>
          <p:cNvPr id="20" name="圖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9430" y="1266242"/>
            <a:ext cx="5435814" cy="3400850"/>
          </a:xfrm>
          <a:prstGeom prst="rect">
            <a:avLst/>
          </a:prstGeom>
        </p:spPr>
      </p:pic>
    </p:spTree>
    <p:extLst>
      <p:ext uri="{BB962C8B-B14F-4D97-AF65-F5344CB8AC3E}">
        <p14:creationId xmlns:p14="http://schemas.microsoft.com/office/powerpoint/2010/main" val="41900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13</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827826" cy="2031325"/>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Eliminating the mismatches:</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Because there are some artifacts and blurs in few-view reconstruction images, the above matching strategy may bring some mismatches which may ruin the final motion registration result. </a:t>
            </a:r>
          </a:p>
          <a:p>
            <a:pPr marL="742950" lvl="1"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p:txBody>
      </p:sp>
      <p:pic>
        <p:nvPicPr>
          <p:cNvPr id="7" name="圖片 6"/>
          <p:cNvPicPr>
            <a:picLocks noChangeAspect="1"/>
          </p:cNvPicPr>
          <p:nvPr/>
        </p:nvPicPr>
        <p:blipFill>
          <a:blip r:embed="rId3"/>
          <a:stretch>
            <a:fillRect/>
          </a:stretch>
        </p:blipFill>
        <p:spPr>
          <a:xfrm>
            <a:off x="6691274" y="968244"/>
            <a:ext cx="2267071" cy="3691569"/>
          </a:xfrm>
          <a:prstGeom prst="rect">
            <a:avLst/>
          </a:prstGeom>
        </p:spPr>
      </p:pic>
      <p:sp>
        <p:nvSpPr>
          <p:cNvPr id="10" name="矩形 9"/>
          <p:cNvSpPr/>
          <p:nvPr/>
        </p:nvSpPr>
        <p:spPr bwMode="auto">
          <a:xfrm>
            <a:off x="6907185" y="2447259"/>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pic>
        <p:nvPicPr>
          <p:cNvPr id="9" name="圖片 8"/>
          <p:cNvPicPr>
            <a:picLocks noChangeAspect="1"/>
          </p:cNvPicPr>
          <p:nvPr/>
        </p:nvPicPr>
        <p:blipFill rotWithShape="1">
          <a:blip r:embed="rId4"/>
          <a:srcRect t="1116" r="3897" b="57371"/>
          <a:stretch/>
        </p:blipFill>
        <p:spPr>
          <a:xfrm>
            <a:off x="2297612" y="2523882"/>
            <a:ext cx="4069794" cy="2030534"/>
          </a:xfrm>
          <a:prstGeom prst="rect">
            <a:avLst/>
          </a:prstGeom>
        </p:spPr>
      </p:pic>
    </p:spTree>
    <p:extLst>
      <p:ext uri="{BB962C8B-B14F-4D97-AF65-F5344CB8AC3E}">
        <p14:creationId xmlns:p14="http://schemas.microsoft.com/office/powerpoint/2010/main" val="320946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14</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827826" cy="3693319"/>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Eliminating the mismatches:</a:t>
            </a: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A threshold of </a:t>
            </a:r>
            <a:r>
              <a:rPr lang="en-US" altLang="zh-TW" i="1" dirty="0">
                <a:latin typeface="Arial" panose="020B0604020202020204" pitchFamily="34" charset="0"/>
                <a:cs typeface="Arial" panose="020B0604020202020204" pitchFamily="34" charset="0"/>
              </a:rPr>
              <a:t>R</a:t>
            </a:r>
            <a:r>
              <a:rPr lang="en-US" altLang="zh-TW" dirty="0">
                <a:latin typeface="Arial" panose="020B0604020202020204" pitchFamily="34" charset="0"/>
                <a:cs typeface="Arial" panose="020B0604020202020204" pitchFamily="34" charset="0"/>
              </a:rPr>
              <a:t> was set to </a:t>
            </a:r>
            <a:r>
              <a:rPr lang="en-US" altLang="zh-TW" b="1" dirty="0">
                <a:latin typeface="Arial" panose="020B0604020202020204" pitchFamily="34" charset="0"/>
                <a:cs typeface="Arial" panose="020B0604020202020204" pitchFamily="34" charset="0"/>
              </a:rPr>
              <a:t>select a certain number of matched key points</a:t>
            </a:r>
            <a:r>
              <a:rPr lang="en-US" altLang="zh-TW" dirty="0">
                <a:latin typeface="Arial" panose="020B0604020202020204" pitchFamily="34" charset="0"/>
                <a:cs typeface="Arial" panose="020B0604020202020204" pitchFamily="34" charset="0"/>
              </a:rPr>
              <a:t>. </a:t>
            </a:r>
          </a:p>
          <a:p>
            <a:pPr marL="742950" lvl="1" indent="-285750" algn="just">
              <a:buFont typeface="Arial" panose="020B0604020202020204" pitchFamily="34" charset="0"/>
              <a:buChar char="•"/>
            </a:pPr>
            <a:r>
              <a:rPr lang="en-US" altLang="zh-TW" i="1" dirty="0">
                <a:latin typeface="Arial" panose="020B0604020202020204" pitchFamily="34" charset="0"/>
                <a:cs typeface="Arial" panose="020B0604020202020204" pitchFamily="34" charset="0"/>
              </a:rPr>
              <a:t>R</a:t>
            </a:r>
            <a:r>
              <a:rPr lang="en-US" altLang="zh-TW" dirty="0">
                <a:latin typeface="Arial" panose="020B0604020202020204" pitchFamily="34" charset="0"/>
                <a:cs typeface="Arial" panose="020B0604020202020204" pitchFamily="34" charset="0"/>
              </a:rPr>
              <a:t> indicates the length discrimination of the SIFT feature. </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A larger </a:t>
            </a:r>
            <a:r>
              <a:rPr lang="en-US" altLang="zh-TW" i="1" dirty="0">
                <a:latin typeface="Arial" panose="020B0604020202020204" pitchFamily="34" charset="0"/>
                <a:cs typeface="Arial" panose="020B0604020202020204" pitchFamily="34" charset="0"/>
              </a:rPr>
              <a:t>R</a:t>
            </a:r>
            <a:r>
              <a:rPr lang="en-US" altLang="zh-TW" dirty="0">
                <a:latin typeface="Arial" panose="020B0604020202020204" pitchFamily="34" charset="0"/>
                <a:cs typeface="Arial" panose="020B0604020202020204" pitchFamily="34" charset="0"/>
              </a:rPr>
              <a:t> denotes a smaller minimum discrimination of SIFT, which shows the matching key points are less reliable. </a:t>
            </a:r>
          </a:p>
          <a:p>
            <a:pPr algn="just"/>
            <a:endParaRPr lang="en-US" altLang="zh-TW"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p:txBody>
      </p:sp>
      <p:pic>
        <p:nvPicPr>
          <p:cNvPr id="12" name="圖片 11"/>
          <p:cNvPicPr/>
          <p:nvPr/>
        </p:nvPicPr>
        <p:blipFill>
          <a:blip r:embed="rId3"/>
          <a:stretch>
            <a:fillRect/>
          </a:stretch>
        </p:blipFill>
        <p:spPr>
          <a:xfrm>
            <a:off x="1138651" y="1324577"/>
            <a:ext cx="2970253" cy="521698"/>
          </a:xfrm>
          <a:prstGeom prst="rect">
            <a:avLst/>
          </a:prstGeom>
        </p:spPr>
      </p:pic>
      <p:pic>
        <p:nvPicPr>
          <p:cNvPr id="13" name="圖片 12"/>
          <p:cNvPicPr>
            <a:picLocks noChangeAspect="1"/>
          </p:cNvPicPr>
          <p:nvPr/>
        </p:nvPicPr>
        <p:blipFill>
          <a:blip r:embed="rId4"/>
          <a:stretch>
            <a:fillRect/>
          </a:stretch>
        </p:blipFill>
        <p:spPr>
          <a:xfrm>
            <a:off x="6382418" y="1460402"/>
            <a:ext cx="2638740" cy="3047784"/>
          </a:xfrm>
          <a:prstGeom prst="rect">
            <a:avLst/>
          </a:prstGeom>
        </p:spPr>
      </p:pic>
    </p:spTree>
    <p:extLst>
      <p:ext uri="{BB962C8B-B14F-4D97-AF65-F5344CB8AC3E}">
        <p14:creationId xmlns:p14="http://schemas.microsoft.com/office/powerpoint/2010/main" val="271830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15</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pic>
        <p:nvPicPr>
          <p:cNvPr id="10" name="圖片 9"/>
          <p:cNvPicPr>
            <a:picLocks noChangeAspect="1"/>
          </p:cNvPicPr>
          <p:nvPr/>
        </p:nvPicPr>
        <p:blipFill>
          <a:blip r:embed="rId3"/>
          <a:stretch>
            <a:fillRect/>
          </a:stretch>
        </p:blipFill>
        <p:spPr>
          <a:xfrm>
            <a:off x="6951855" y="1061121"/>
            <a:ext cx="2192145" cy="3569562"/>
          </a:xfrm>
          <a:prstGeom prst="rect">
            <a:avLst/>
          </a:prstGeom>
        </p:spPr>
      </p:pic>
      <p:sp>
        <p:nvSpPr>
          <p:cNvPr id="12" name="矩形 11"/>
          <p:cNvSpPr/>
          <p:nvPr/>
        </p:nvSpPr>
        <p:spPr bwMode="auto">
          <a:xfrm>
            <a:off x="7113789" y="2485446"/>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17" name="矩形 16"/>
          <p:cNvSpPr/>
          <p:nvPr/>
        </p:nvSpPr>
        <p:spPr>
          <a:xfrm>
            <a:off x="876699" y="884623"/>
            <a:ext cx="5678545" cy="1200329"/>
          </a:xfrm>
          <a:prstGeom prst="rect">
            <a:avLst/>
          </a:prstGeom>
        </p:spPr>
        <p:txBody>
          <a:bodyPr wrap="square">
            <a:spAutoFit/>
          </a:bodyPr>
          <a:lstStyle/>
          <a:p>
            <a:pPr marL="99715" indent="-214198" algn="just">
              <a:buFont typeface="Arial" panose="020B0604020202020204" pitchFamily="34" charset="0"/>
              <a:buChar char="•"/>
            </a:pPr>
            <a:r>
              <a:rPr lang="en-US" altLang="zh-TW" i="1" dirty="0">
                <a:latin typeface="Arial" panose="020B0604020202020204" pitchFamily="34" charset="0"/>
                <a:cs typeface="Arial" panose="020B0604020202020204" pitchFamily="34" charset="0"/>
              </a:rPr>
              <a:t> </a:t>
            </a:r>
            <a:r>
              <a:rPr lang="en-US" altLang="zh-TW" b="1" i="1" dirty="0">
                <a:latin typeface="Arial" panose="020B0604020202020204" pitchFamily="34" charset="0"/>
                <a:cs typeface="Arial" panose="020B0604020202020204" pitchFamily="34" charset="0"/>
              </a:rPr>
              <a:t>R</a:t>
            </a:r>
            <a:r>
              <a:rPr lang="en-US" altLang="zh-TW" b="1" dirty="0">
                <a:latin typeface="Arial" panose="020B0604020202020204" pitchFamily="34" charset="0"/>
                <a:cs typeface="Arial" panose="020B0604020202020204" pitchFamily="34" charset="0"/>
              </a:rPr>
              <a:t>: 1.05 </a:t>
            </a:r>
          </a:p>
          <a:p>
            <a:pPr marL="99715" indent="-214198" algn="just">
              <a:buFont typeface="Arial" panose="020B0604020202020204" pitchFamily="34" charset="0"/>
              <a:buChar char="•"/>
            </a:pPr>
            <a:r>
              <a:rPr lang="en-US" altLang="zh-TW" b="1" dirty="0">
                <a:latin typeface="Arial" panose="020B0604020202020204" pitchFamily="34" charset="0"/>
                <a:cs typeface="Arial" panose="020B0604020202020204" pitchFamily="34" charset="0"/>
              </a:rPr>
              <a:t>Distance: &lt;10</a:t>
            </a:r>
          </a:p>
          <a:p>
            <a:pPr marL="556915" lvl="1" indent="-214198" algn="just">
              <a:buFont typeface="Arial" panose="020B0604020202020204" pitchFamily="34" charset="0"/>
              <a:buChar char="•"/>
            </a:pPr>
            <a:endParaRPr lang="en-US" altLang="zh-TW" b="1" dirty="0">
              <a:solidFill>
                <a:srgbClr val="FF0000"/>
              </a:solidFill>
              <a:latin typeface="Arial" panose="020B0604020202020204" pitchFamily="34" charset="0"/>
              <a:cs typeface="Arial" panose="020B0604020202020204" pitchFamily="34" charset="0"/>
            </a:endParaRPr>
          </a:p>
          <a:p>
            <a:pPr marL="556915" lvl="1" indent="-214198" algn="just">
              <a:buFont typeface="Arial" panose="020B0604020202020204" pitchFamily="34" charset="0"/>
              <a:buChar char="•"/>
            </a:pPr>
            <a:endParaRPr lang="zh-TW" altLang="en-US" dirty="0">
              <a:latin typeface="Arial" panose="020B0604020202020204" pitchFamily="34" charset="0"/>
              <a:cs typeface="Arial" panose="020B0604020202020204" pitchFamily="34" charset="0"/>
            </a:endParaRPr>
          </a:p>
        </p:txBody>
      </p:sp>
      <p:grpSp>
        <p:nvGrpSpPr>
          <p:cNvPr id="13" name="群組 12"/>
          <p:cNvGrpSpPr/>
          <p:nvPr/>
        </p:nvGrpSpPr>
        <p:grpSpPr>
          <a:xfrm>
            <a:off x="876699" y="2084952"/>
            <a:ext cx="8054423" cy="2452096"/>
            <a:chOff x="-105078" y="3315971"/>
            <a:chExt cx="12200481" cy="3714326"/>
          </a:xfrm>
        </p:grpSpPr>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8539" y="3315971"/>
              <a:ext cx="5936864" cy="3714326"/>
            </a:xfrm>
            <a:prstGeom prst="rect">
              <a:avLst/>
            </a:prstGeom>
          </p:spPr>
        </p:pic>
        <p:pic>
          <p:nvPicPr>
            <p:cNvPr id="15" name="圖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78" y="3325056"/>
              <a:ext cx="5922343" cy="3705241"/>
            </a:xfrm>
            <a:prstGeom prst="rect">
              <a:avLst/>
            </a:prstGeom>
          </p:spPr>
        </p:pic>
        <p:sp>
          <p:nvSpPr>
            <p:cNvPr id="16" name="向右箭號 15"/>
            <p:cNvSpPr/>
            <p:nvPr/>
          </p:nvSpPr>
          <p:spPr bwMode="auto">
            <a:xfrm>
              <a:off x="5759096" y="5136982"/>
              <a:ext cx="457613" cy="360039"/>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77791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16</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827826" cy="3416320"/>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Calculate the geometrical transfer matrix</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Assume that the target has only global rigid motion which includes rotation and translation. </a:t>
            </a: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Where </a:t>
            </a:r>
            <a:r>
              <a:rPr lang="zh-TW" altLang="zh-TW" i="1" dirty="0">
                <a:latin typeface="Times New Roman" panose="02020603050405020304" pitchFamily="18" charset="0"/>
                <a:cs typeface="Times New Roman" panose="02020603050405020304" pitchFamily="18" charset="0"/>
              </a:rPr>
              <a:t>θ</a:t>
            </a:r>
            <a:r>
              <a:rPr lang="en-US" altLang="zh-TW" dirty="0">
                <a:latin typeface="Arial" panose="020B0604020202020204" pitchFamily="34" charset="0"/>
                <a:cs typeface="Arial" panose="020B0604020202020204" pitchFamily="34" charset="0"/>
              </a:rPr>
              <a:t> is the rotation angle of the image, and </a:t>
            </a:r>
            <a:r>
              <a:rPr lang="en-US" altLang="zh-TW" dirty="0">
                <a:latin typeface="Times New Roman" panose="02020603050405020304" pitchFamily="18" charset="0"/>
                <a:cs typeface="Times New Roman" panose="02020603050405020304" pitchFamily="18" charset="0"/>
              </a:rPr>
              <a:t>(</a:t>
            </a:r>
            <a:r>
              <a:rPr lang="en-US" altLang="zh-TW" i="1" dirty="0" err="1">
                <a:latin typeface="Times New Roman" panose="02020603050405020304" pitchFamily="18" charset="0"/>
                <a:cs typeface="Times New Roman" panose="02020603050405020304" pitchFamily="18" charset="0"/>
              </a:rPr>
              <a:t>t</a:t>
            </a:r>
            <a:r>
              <a:rPr lang="en-US" altLang="zh-TW" i="1" baseline="-25000" dirty="0" err="1">
                <a:latin typeface="Times New Roman" panose="02020603050405020304" pitchFamily="18" charset="0"/>
                <a:cs typeface="Times New Roman" panose="02020603050405020304" pitchFamily="18" charset="0"/>
              </a:rPr>
              <a:t>x</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i="1" dirty="0">
                <a:latin typeface="Times New Roman" panose="02020603050405020304" pitchFamily="18" charset="0"/>
                <a:cs typeface="Times New Roman" panose="02020603050405020304" pitchFamily="18" charset="0"/>
              </a:rPr>
              <a:t>t</a:t>
            </a:r>
            <a:r>
              <a:rPr lang="en-US" altLang="zh-TW" i="1" baseline="-25000" dirty="0">
                <a:latin typeface="Times New Roman" panose="02020603050405020304" pitchFamily="18" charset="0"/>
                <a:cs typeface="Times New Roman" panose="02020603050405020304" pitchFamily="18" charset="0"/>
              </a:rPr>
              <a:t>y</a:t>
            </a:r>
            <a:r>
              <a:rPr lang="en-US" altLang="zh-TW" dirty="0">
                <a:latin typeface="Times New Roman" panose="02020603050405020304" pitchFamily="18" charset="0"/>
                <a:cs typeface="Times New Roman" panose="02020603050405020304" pitchFamily="18" charset="0"/>
              </a:rPr>
              <a:t>) </a:t>
            </a:r>
            <a:r>
              <a:rPr lang="en-US" altLang="zh-TW" dirty="0">
                <a:latin typeface="Arial" panose="020B0604020202020204" pitchFamily="34" charset="0"/>
                <a:cs typeface="Arial" panose="020B0604020202020204" pitchFamily="34" charset="0"/>
              </a:rPr>
              <a:t>is its translational displacement.</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In order to calculate the above variables by using the least squares method, let </a:t>
            </a:r>
            <a:r>
              <a:rPr lang="en-US" altLang="zh-TW" i="1" dirty="0">
                <a:latin typeface="Times New Roman" panose="02020603050405020304" pitchFamily="18" charset="0"/>
                <a:cs typeface="Times New Roman" panose="02020603050405020304" pitchFamily="18" charset="0"/>
              </a:rPr>
              <a:t>a = cos</a:t>
            </a:r>
            <a:r>
              <a:rPr lang="zh-TW" altLang="zh-TW" i="1" dirty="0">
                <a:latin typeface="Times New Roman" panose="02020603050405020304" pitchFamily="18" charset="0"/>
                <a:cs typeface="Times New Roman" panose="02020603050405020304" pitchFamily="18" charset="0"/>
              </a:rPr>
              <a:t>θ</a:t>
            </a:r>
            <a:r>
              <a:rPr lang="en-US" altLang="zh-TW" i="1" dirty="0">
                <a:latin typeface="Times New Roman" panose="02020603050405020304" pitchFamily="18" charset="0"/>
                <a:cs typeface="Times New Roman" panose="02020603050405020304" pitchFamily="18" charset="0"/>
              </a:rPr>
              <a:t> </a:t>
            </a:r>
            <a:r>
              <a:rPr lang="en-US" altLang="zh-TW" dirty="0">
                <a:latin typeface="Arial" panose="020B0604020202020204" pitchFamily="34" charset="0"/>
                <a:cs typeface="Arial" panose="020B0604020202020204" pitchFamily="34" charset="0"/>
              </a:rPr>
              <a:t>and </a:t>
            </a:r>
            <a:r>
              <a:rPr lang="en-US" altLang="zh-TW" i="1" dirty="0">
                <a:latin typeface="Times New Roman" panose="02020603050405020304" pitchFamily="18" charset="0"/>
                <a:cs typeface="Times New Roman" panose="02020603050405020304" pitchFamily="18" charset="0"/>
              </a:rPr>
              <a:t>b = sin</a:t>
            </a:r>
            <a:r>
              <a:rPr lang="zh-TW" altLang="zh-TW" i="1" dirty="0">
                <a:latin typeface="Times New Roman" panose="02020603050405020304" pitchFamily="18" charset="0"/>
                <a:cs typeface="Times New Roman" panose="02020603050405020304" pitchFamily="18" charset="0"/>
              </a:rPr>
              <a:t>θ</a:t>
            </a:r>
            <a:r>
              <a:rPr lang="en-US" altLang="zh-TW" i="1" dirty="0">
                <a:latin typeface="Times New Roman" panose="02020603050405020304" pitchFamily="18" charset="0"/>
                <a:cs typeface="Times New Roman" panose="02020603050405020304" pitchFamily="18" charset="0"/>
              </a:rPr>
              <a:t>.</a:t>
            </a:r>
            <a:endParaRPr lang="en-US" altLang="zh-TW" dirty="0">
              <a:latin typeface="Arial" panose="020B0604020202020204" pitchFamily="34" charset="0"/>
              <a:cs typeface="Arial" panose="020B0604020202020204" pitchFamily="34" charset="0"/>
            </a:endParaRPr>
          </a:p>
        </p:txBody>
      </p:sp>
      <p:grpSp>
        <p:nvGrpSpPr>
          <p:cNvPr id="3" name="群組 2"/>
          <p:cNvGrpSpPr/>
          <p:nvPr/>
        </p:nvGrpSpPr>
        <p:grpSpPr>
          <a:xfrm>
            <a:off x="1450547" y="1830245"/>
            <a:ext cx="3540969" cy="771526"/>
            <a:chOff x="1151609" y="3046002"/>
            <a:chExt cx="3540969" cy="771526"/>
          </a:xfrm>
        </p:grpSpPr>
        <p:pic>
          <p:nvPicPr>
            <p:cNvPr id="9" name="圖片 8"/>
            <p:cNvPicPr/>
            <p:nvPr/>
          </p:nvPicPr>
          <p:blipFill rotWithShape="1">
            <a:blip r:embed="rId3"/>
            <a:srcRect r="36827"/>
            <a:stretch/>
          </p:blipFill>
          <p:spPr>
            <a:xfrm>
              <a:off x="1151609" y="3100249"/>
              <a:ext cx="1574281" cy="717279"/>
            </a:xfrm>
            <a:prstGeom prst="rect">
              <a:avLst/>
            </a:prstGeom>
          </p:spPr>
        </p:pic>
        <p:pic>
          <p:nvPicPr>
            <p:cNvPr id="10" name="圖片 9"/>
            <p:cNvPicPr/>
            <p:nvPr/>
          </p:nvPicPr>
          <p:blipFill rotWithShape="1">
            <a:blip r:embed="rId4"/>
            <a:srcRect r="44467" b="-3451"/>
            <a:stretch/>
          </p:blipFill>
          <p:spPr>
            <a:xfrm>
              <a:off x="3397109" y="3046002"/>
              <a:ext cx="1295469" cy="766971"/>
            </a:xfrm>
            <a:prstGeom prst="rect">
              <a:avLst/>
            </a:prstGeom>
          </p:spPr>
        </p:pic>
        <p:sp>
          <p:nvSpPr>
            <p:cNvPr id="14" name="向右箭號 13"/>
            <p:cNvSpPr/>
            <p:nvPr/>
          </p:nvSpPr>
          <p:spPr bwMode="auto">
            <a:xfrm>
              <a:off x="2934995" y="3211909"/>
              <a:ext cx="358977" cy="282141"/>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grpSp>
      <p:grpSp>
        <p:nvGrpSpPr>
          <p:cNvPr id="15" name="群組 14"/>
          <p:cNvGrpSpPr/>
          <p:nvPr/>
        </p:nvGrpSpPr>
        <p:grpSpPr>
          <a:xfrm>
            <a:off x="6576511" y="971648"/>
            <a:ext cx="2267071" cy="3691569"/>
            <a:chOff x="6137359" y="1196201"/>
            <a:chExt cx="2267071" cy="3691569"/>
          </a:xfrm>
        </p:grpSpPr>
        <p:pic>
          <p:nvPicPr>
            <p:cNvPr id="16" name="圖片 15"/>
            <p:cNvPicPr>
              <a:picLocks noChangeAspect="1"/>
            </p:cNvPicPr>
            <p:nvPr/>
          </p:nvPicPr>
          <p:blipFill>
            <a:blip r:embed="rId5"/>
            <a:stretch>
              <a:fillRect/>
            </a:stretch>
          </p:blipFill>
          <p:spPr>
            <a:xfrm>
              <a:off x="6137359" y="1196201"/>
              <a:ext cx="2267071" cy="3691569"/>
            </a:xfrm>
            <a:prstGeom prst="rect">
              <a:avLst/>
            </a:prstGeom>
          </p:spPr>
        </p:pic>
        <p:sp>
          <p:nvSpPr>
            <p:cNvPr id="17" name="矩形 16"/>
            <p:cNvSpPr/>
            <p:nvPr/>
          </p:nvSpPr>
          <p:spPr bwMode="auto">
            <a:xfrm>
              <a:off x="6353270" y="3354965"/>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957750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17</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827826" cy="2308324"/>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Image transformation and fusion</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With the known motion parameters, the CT images at different phases can be transferred to eliminate the target motion. </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The final super-resolution reconstruction of instant CT image can be obtained by fusing all of the different exposure images which have been removed motions.</a:t>
            </a:r>
          </a:p>
        </p:txBody>
      </p:sp>
      <p:grpSp>
        <p:nvGrpSpPr>
          <p:cNvPr id="15" name="群組 14"/>
          <p:cNvGrpSpPr/>
          <p:nvPr/>
        </p:nvGrpSpPr>
        <p:grpSpPr>
          <a:xfrm>
            <a:off x="6576511" y="971648"/>
            <a:ext cx="2267071" cy="3691569"/>
            <a:chOff x="6137359" y="1196201"/>
            <a:chExt cx="2267071" cy="3691569"/>
          </a:xfrm>
        </p:grpSpPr>
        <p:pic>
          <p:nvPicPr>
            <p:cNvPr id="16" name="圖片 15"/>
            <p:cNvPicPr>
              <a:picLocks noChangeAspect="1"/>
            </p:cNvPicPr>
            <p:nvPr/>
          </p:nvPicPr>
          <p:blipFill>
            <a:blip r:embed="rId3"/>
            <a:stretch>
              <a:fillRect/>
            </a:stretch>
          </p:blipFill>
          <p:spPr>
            <a:xfrm>
              <a:off x="6137359" y="1196201"/>
              <a:ext cx="2267071" cy="3691569"/>
            </a:xfrm>
            <a:prstGeom prst="rect">
              <a:avLst/>
            </a:prstGeom>
          </p:spPr>
        </p:pic>
        <p:sp>
          <p:nvSpPr>
            <p:cNvPr id="17" name="矩形 16"/>
            <p:cNvSpPr/>
            <p:nvPr/>
          </p:nvSpPr>
          <p:spPr bwMode="auto">
            <a:xfrm>
              <a:off x="6353270" y="4030125"/>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1179240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18</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827826" cy="369332"/>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Result</a:t>
            </a:r>
          </a:p>
        </p:txBody>
      </p:sp>
      <p:grpSp>
        <p:nvGrpSpPr>
          <p:cNvPr id="3" name="群組 2"/>
          <p:cNvGrpSpPr/>
          <p:nvPr/>
        </p:nvGrpSpPr>
        <p:grpSpPr>
          <a:xfrm>
            <a:off x="891437" y="1263561"/>
            <a:ext cx="7581021" cy="2097627"/>
            <a:chOff x="789256" y="1360764"/>
            <a:chExt cx="8485505" cy="2347893"/>
          </a:xfrm>
        </p:grpSpPr>
        <p:pic>
          <p:nvPicPr>
            <p:cNvPr id="9" name="圖片 8"/>
            <p:cNvPicPr>
              <a:picLocks noChangeAspect="1"/>
            </p:cNvPicPr>
            <p:nvPr/>
          </p:nvPicPr>
          <p:blipFill rotWithShape="1">
            <a:blip r:embed="rId3"/>
            <a:srcRect l="7883" b="59100"/>
            <a:stretch/>
          </p:blipFill>
          <p:spPr>
            <a:xfrm>
              <a:off x="789256" y="1360764"/>
              <a:ext cx="4715826" cy="2347893"/>
            </a:xfrm>
            <a:prstGeom prst="rect">
              <a:avLst/>
            </a:prstGeom>
          </p:spPr>
        </p:pic>
        <p:pic>
          <p:nvPicPr>
            <p:cNvPr id="10" name="圖片 9"/>
            <p:cNvPicPr>
              <a:picLocks noChangeAspect="1"/>
            </p:cNvPicPr>
            <p:nvPr/>
          </p:nvPicPr>
          <p:blipFill rotWithShape="1">
            <a:blip r:embed="rId3"/>
            <a:srcRect l="8031" t="41372" r="7619" b="21016"/>
            <a:stretch/>
          </p:blipFill>
          <p:spPr>
            <a:xfrm>
              <a:off x="4956530" y="1531680"/>
              <a:ext cx="4318231" cy="2159115"/>
            </a:xfrm>
            <a:prstGeom prst="rect">
              <a:avLst/>
            </a:prstGeom>
          </p:spPr>
        </p:pic>
      </p:grpSp>
      <p:sp>
        <p:nvSpPr>
          <p:cNvPr id="12" name="矩形 11"/>
          <p:cNvSpPr/>
          <p:nvPr/>
        </p:nvSpPr>
        <p:spPr>
          <a:xfrm>
            <a:off x="808669" y="3548737"/>
            <a:ext cx="8136579" cy="1338059"/>
          </a:xfrm>
          <a:prstGeom prst="rect">
            <a:avLst/>
          </a:prstGeom>
        </p:spPr>
        <p:txBody>
          <a:bodyPr wrap="square">
            <a:spAutoFit/>
          </a:bodyPr>
          <a:lstStyle/>
          <a:p>
            <a:pPr algn="just"/>
            <a:r>
              <a:rPr lang="en-US" altLang="zh-TW" sz="1349" dirty="0">
                <a:latin typeface="Arial" panose="020B0604020202020204" pitchFamily="34" charset="0"/>
                <a:ea typeface="新細明體" panose="02020500000000000000" pitchFamily="18" charset="-120"/>
                <a:cs typeface="Arial" panose="020B0604020202020204" pitchFamily="34" charset="0"/>
              </a:rPr>
              <a:t>(a) is the reconstructed image by FBP algorithm using all the data without considering the motions. </a:t>
            </a:r>
          </a:p>
          <a:p>
            <a:pPr algn="just"/>
            <a:r>
              <a:rPr lang="en-US" altLang="zh-TW" sz="1349" dirty="0">
                <a:latin typeface="Arial" panose="020B0604020202020204" pitchFamily="34" charset="0"/>
                <a:ea typeface="新細明體" panose="02020500000000000000" pitchFamily="18" charset="-120"/>
                <a:cs typeface="Arial" panose="020B0604020202020204" pitchFamily="34" charset="0"/>
              </a:rPr>
              <a:t>(b) is the fusion result from different time phase images with the basic SIFT registration result. </a:t>
            </a:r>
          </a:p>
          <a:p>
            <a:pPr algn="just"/>
            <a:r>
              <a:rPr lang="en-US" altLang="zh-TW" sz="1349" dirty="0">
                <a:latin typeface="Arial" panose="020B0604020202020204" pitchFamily="34" charset="0"/>
                <a:ea typeface="新細明體" panose="02020500000000000000" pitchFamily="18" charset="-120"/>
                <a:cs typeface="Arial" panose="020B0604020202020204" pitchFamily="34" charset="0"/>
              </a:rPr>
              <a:t>(c) is the fusion result from different time phase images with the SIFT registration result by eliminating the mismatching points.</a:t>
            </a:r>
          </a:p>
          <a:p>
            <a:pPr algn="just"/>
            <a:r>
              <a:rPr lang="en-US" altLang="zh-TW" sz="1349" dirty="0">
                <a:latin typeface="Arial" panose="020B0604020202020204" pitchFamily="34" charset="0"/>
                <a:ea typeface="新細明體" panose="02020500000000000000" pitchFamily="18" charset="-120"/>
                <a:cs typeface="Arial" panose="020B0604020202020204" pitchFamily="34" charset="0"/>
              </a:rPr>
              <a:t>(d) is the fusion result from different time phase images with the real motion parameters. The two results of (c and d) are very close.</a:t>
            </a:r>
            <a:endParaRPr lang="zh-TW" altLang="en-US" sz="1349"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84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29E0-7A66-42EB-B338-160458AEC7A0}"/>
              </a:ext>
            </a:extLst>
          </p:cNvPr>
          <p:cNvSpPr>
            <a:spLocks noGrp="1"/>
          </p:cNvSpPr>
          <p:nvPr>
            <p:ph type="title"/>
          </p:nvPr>
        </p:nvSpPr>
        <p:spPr>
          <a:xfrm>
            <a:off x="524643" y="460987"/>
            <a:ext cx="8520600" cy="572700"/>
          </a:xfrm>
        </p:spPr>
        <p:txBody>
          <a:bodyPr>
            <a:normAutofit/>
          </a:bodyPr>
          <a:lstStyle/>
          <a:p>
            <a:r>
              <a:rPr lang="en-US" sz="2800" dirty="0">
                <a:latin typeface="Arial" panose="020B0604020202020204" pitchFamily="34" charset="0"/>
                <a:cs typeface="Arial" panose="020B0604020202020204" pitchFamily="34" charset="0"/>
              </a:rPr>
              <a:t>The Problem</a:t>
            </a:r>
          </a:p>
        </p:txBody>
      </p:sp>
      <p:sp>
        <p:nvSpPr>
          <p:cNvPr id="3" name="Text Placeholder 2">
            <a:extLst>
              <a:ext uri="{FF2B5EF4-FFF2-40B4-BE49-F238E27FC236}">
                <a16:creationId xmlns:a16="http://schemas.microsoft.com/office/drawing/2014/main" id="{D9A9CCE8-1DD6-4344-97FA-6B90730A6D9B}"/>
              </a:ext>
            </a:extLst>
          </p:cNvPr>
          <p:cNvSpPr>
            <a:spLocks noGrp="1"/>
          </p:cNvSpPr>
          <p:nvPr>
            <p:ph type="body" idx="1"/>
          </p:nvPr>
        </p:nvSpPr>
        <p:spPr>
          <a:xfrm>
            <a:off x="524643" y="1017281"/>
            <a:ext cx="8520600" cy="3416400"/>
          </a:xfrm>
        </p:spPr>
        <p:txBody>
          <a:bodyPr>
            <a:normAutofit/>
          </a:bodyPr>
          <a:lstStyle/>
          <a:p>
            <a:r>
              <a:rPr lang="en-US" sz="2000" dirty="0">
                <a:latin typeface="Arial" panose="020B0604020202020204" pitchFamily="34" charset="0"/>
                <a:cs typeface="Arial" panose="020B0604020202020204" pitchFamily="34" charset="0"/>
              </a:rPr>
              <a:t>Reconstruction of 3D solder ball</a:t>
            </a:r>
          </a:p>
          <a:p>
            <a:pPr marL="114300" indent="0">
              <a:buNone/>
            </a:pP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4" name="圖片 3"/>
          <p:cNvPicPr>
            <a:picLocks noChangeAspect="1"/>
          </p:cNvPicPr>
          <p:nvPr/>
        </p:nvPicPr>
        <p:blipFill>
          <a:blip r:embed="rId3"/>
          <a:stretch>
            <a:fillRect/>
          </a:stretch>
        </p:blipFill>
        <p:spPr>
          <a:xfrm>
            <a:off x="3595884" y="1438037"/>
            <a:ext cx="5116090" cy="3534753"/>
          </a:xfrm>
          <a:prstGeom prst="rect">
            <a:avLst/>
          </a:prstGeom>
        </p:spPr>
      </p:pic>
      <p:sp>
        <p:nvSpPr>
          <p:cNvPr id="5" name="文字方塊 4"/>
          <p:cNvSpPr txBox="1"/>
          <p:nvPr/>
        </p:nvSpPr>
        <p:spPr>
          <a:xfrm>
            <a:off x="6385034" y="0"/>
            <a:ext cx="2758966" cy="523220"/>
          </a:xfrm>
          <a:prstGeom prst="rect">
            <a:avLst/>
          </a:prstGeom>
          <a:noFill/>
        </p:spPr>
        <p:txBody>
          <a:bodyPr wrap="square" rtlCol="0">
            <a:spAutoFit/>
          </a:bodyPr>
          <a:lstStyle/>
          <a:p>
            <a:r>
              <a:rPr lang="en-US" altLang="zh-TW" sz="1400" dirty="0">
                <a:latin typeface="Arial" panose="020B0604020202020204" pitchFamily="34" charset="0"/>
                <a:cs typeface="Arial" panose="020B0604020202020204" pitchFamily="34" charset="0"/>
              </a:rPr>
              <a:t>SOD: Source to Object Distance </a:t>
            </a:r>
          </a:p>
          <a:p>
            <a:r>
              <a:rPr lang="en-US" altLang="zh-TW" sz="1400" dirty="0">
                <a:latin typeface="Arial" panose="020B0604020202020204" pitchFamily="34" charset="0"/>
                <a:cs typeface="Arial" panose="020B0604020202020204" pitchFamily="34" charset="0"/>
              </a:rPr>
              <a:t>SID: Source to Image Distance</a:t>
            </a:r>
          </a:p>
        </p:txBody>
      </p:sp>
      <p:sp>
        <p:nvSpPr>
          <p:cNvPr id="8" name="投影片編號版面配置區 7"/>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a:t>
            </a:fld>
            <a:endParaRPr lang="zh-TW" altLang="en-US"/>
          </a:p>
        </p:txBody>
      </p:sp>
      <p:pic>
        <p:nvPicPr>
          <p:cNvPr id="1026" name="Picture 2" descr="https://upload.wikimedia.org/wikipedia/commons/thumb/8/8a/Solder_ball_grid.jpg/200px-Solder_ball_gri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31" y="2899478"/>
            <a:ext cx="2704353" cy="20282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367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19</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17" name="矩形 16"/>
          <p:cNvSpPr/>
          <p:nvPr/>
        </p:nvSpPr>
        <p:spPr>
          <a:xfrm>
            <a:off x="876699" y="884623"/>
            <a:ext cx="5678545" cy="646331"/>
          </a:xfrm>
          <a:prstGeom prst="rect">
            <a:avLst/>
          </a:prstGeom>
        </p:spPr>
        <p:txBody>
          <a:bodyPr wrap="square">
            <a:spAutoFit/>
          </a:bodyPr>
          <a:lstStyle/>
          <a:p>
            <a:pPr marL="99715" indent="-214198" algn="just">
              <a:buFont typeface="Arial" panose="020B0604020202020204" pitchFamily="34" charset="0"/>
              <a:buChar char="•"/>
            </a:pPr>
            <a:r>
              <a:rPr lang="en-US" altLang="zh-TW" i="1" dirty="0">
                <a:latin typeface="Arial" panose="020B0604020202020204" pitchFamily="34" charset="0"/>
                <a:cs typeface="Arial" panose="020B0604020202020204" pitchFamily="34" charset="0"/>
              </a:rPr>
              <a:t> </a:t>
            </a:r>
            <a:r>
              <a:rPr lang="en-US" altLang="zh-TW" dirty="0">
                <a:latin typeface="Arial" panose="020B0604020202020204" pitchFamily="34" charset="0"/>
                <a:cs typeface="Arial" panose="020B0604020202020204" pitchFamily="34" charset="0"/>
              </a:rPr>
              <a:t>Result</a:t>
            </a:r>
            <a:endParaRPr lang="en-US" altLang="zh-TW" dirty="0">
              <a:solidFill>
                <a:srgbClr val="FF0000"/>
              </a:solidFill>
              <a:latin typeface="Arial" panose="020B0604020202020204" pitchFamily="34" charset="0"/>
              <a:cs typeface="Arial" panose="020B0604020202020204" pitchFamily="34" charset="0"/>
            </a:endParaRPr>
          </a:p>
          <a:p>
            <a:pPr marL="556915" lvl="1" indent="-214198" algn="just">
              <a:buFont typeface="Arial" panose="020B0604020202020204" pitchFamily="34" charset="0"/>
              <a:buChar char="•"/>
            </a:pPr>
            <a:endParaRPr lang="zh-TW" altLang="en-US" dirty="0">
              <a:latin typeface="Arial" panose="020B0604020202020204" pitchFamily="34" charset="0"/>
              <a:cs typeface="Arial" panose="020B0604020202020204" pitchFamily="34" charset="0"/>
            </a:endParaRPr>
          </a:p>
        </p:txBody>
      </p:sp>
      <p:grpSp>
        <p:nvGrpSpPr>
          <p:cNvPr id="2" name="群組 1"/>
          <p:cNvGrpSpPr/>
          <p:nvPr/>
        </p:nvGrpSpPr>
        <p:grpSpPr>
          <a:xfrm>
            <a:off x="1835790" y="1469957"/>
            <a:ext cx="5793513" cy="3448388"/>
            <a:chOff x="2261916" y="1470210"/>
            <a:chExt cx="8421043" cy="5012334"/>
          </a:xfrm>
        </p:grpSpPr>
        <p:sp>
          <p:nvSpPr>
            <p:cNvPr id="30" name="矩形 29"/>
            <p:cNvSpPr/>
            <p:nvPr/>
          </p:nvSpPr>
          <p:spPr>
            <a:xfrm>
              <a:off x="7827368" y="5945709"/>
              <a:ext cx="1922770" cy="536835"/>
            </a:xfrm>
            <a:prstGeom prst="rect">
              <a:avLst/>
            </a:prstGeom>
          </p:spPr>
          <p:txBody>
            <a:bodyPr wrap="square">
              <a:spAutoFit/>
            </a:bodyPr>
            <a:lstStyle/>
            <a:p>
              <a:pPr marL="0" lvl="1" algn="just"/>
              <a:r>
                <a:rPr lang="en-US" altLang="zh-TW" dirty="0">
                  <a:latin typeface="Times New Roman" panose="02020603050405020304" pitchFamily="18" charset="0"/>
                  <a:cs typeface="Times New Roman" panose="02020603050405020304" pitchFamily="18" charset="0"/>
                </a:rPr>
                <a:t>New Result</a:t>
              </a:r>
              <a:endParaRPr lang="zh-TW" altLang="en-US" dirty="0">
                <a:latin typeface="Times New Roman" panose="02020603050405020304" pitchFamily="18" charset="0"/>
                <a:cs typeface="Times New Roman" panose="02020603050405020304" pitchFamily="18" charset="0"/>
              </a:endParaRPr>
            </a:p>
          </p:txBody>
        </p:sp>
        <p:sp>
          <p:nvSpPr>
            <p:cNvPr id="31" name="矩形 30"/>
            <p:cNvSpPr/>
            <p:nvPr/>
          </p:nvSpPr>
          <p:spPr>
            <a:xfrm>
              <a:off x="3481180" y="5913442"/>
              <a:ext cx="1447945" cy="536835"/>
            </a:xfrm>
            <a:prstGeom prst="rect">
              <a:avLst/>
            </a:prstGeom>
          </p:spPr>
          <p:txBody>
            <a:bodyPr wrap="square">
              <a:spAutoFit/>
            </a:bodyPr>
            <a:lstStyle/>
            <a:p>
              <a:pPr marL="0" lvl="1" algn="just"/>
              <a:r>
                <a:rPr lang="en-US" altLang="zh-TW" dirty="0">
                  <a:latin typeface="Times New Roman" panose="02020603050405020304" pitchFamily="18" charset="0"/>
                  <a:cs typeface="Times New Roman" panose="02020603050405020304" pitchFamily="18" charset="0"/>
                </a:rPr>
                <a:t>Original</a:t>
              </a:r>
              <a:endParaRPr lang="zh-TW" altLang="en-US" dirty="0">
                <a:latin typeface="Times New Roman" panose="02020603050405020304" pitchFamily="18" charset="0"/>
                <a:cs typeface="Times New Roman" panose="02020603050405020304" pitchFamily="18" charset="0"/>
              </a:endParaRPr>
            </a:p>
          </p:txBody>
        </p:sp>
        <p:pic>
          <p:nvPicPr>
            <p:cNvPr id="32" name="圖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223" y="1470210"/>
              <a:ext cx="4151736" cy="4371211"/>
            </a:xfrm>
            <a:prstGeom prst="rect">
              <a:avLst/>
            </a:prstGeom>
          </p:spPr>
        </p:pic>
        <p:pic>
          <p:nvPicPr>
            <p:cNvPr id="33" name="圖片 32"/>
            <p:cNvPicPr>
              <a:picLocks noChangeAspect="1"/>
            </p:cNvPicPr>
            <p:nvPr/>
          </p:nvPicPr>
          <p:blipFill>
            <a:blip r:embed="rId4"/>
            <a:stretch>
              <a:fillRect/>
            </a:stretch>
          </p:blipFill>
          <p:spPr>
            <a:xfrm>
              <a:off x="2288437" y="1497386"/>
              <a:ext cx="3188377" cy="3803822"/>
            </a:xfrm>
            <a:prstGeom prst="rect">
              <a:avLst/>
            </a:prstGeom>
          </p:spPr>
        </p:pic>
        <p:pic>
          <p:nvPicPr>
            <p:cNvPr id="34" name="圖片 33"/>
            <p:cNvPicPr>
              <a:picLocks noChangeAspect="1"/>
            </p:cNvPicPr>
            <p:nvPr/>
          </p:nvPicPr>
          <p:blipFill rotWithShape="1">
            <a:blip r:embed="rId5"/>
            <a:srcRect b="1893"/>
            <a:stretch/>
          </p:blipFill>
          <p:spPr>
            <a:xfrm>
              <a:off x="5566518" y="1470210"/>
              <a:ext cx="795805" cy="3803822"/>
            </a:xfrm>
            <a:prstGeom prst="rect">
              <a:avLst/>
            </a:prstGeom>
          </p:spPr>
        </p:pic>
        <p:pic>
          <p:nvPicPr>
            <p:cNvPr id="35" name="圖片 34"/>
            <p:cNvPicPr>
              <a:picLocks noChangeAspect="1"/>
            </p:cNvPicPr>
            <p:nvPr/>
          </p:nvPicPr>
          <p:blipFill rotWithShape="1">
            <a:blip r:embed="rId6"/>
            <a:srcRect r="24005" b="1794"/>
            <a:stretch/>
          </p:blipFill>
          <p:spPr>
            <a:xfrm>
              <a:off x="2261916" y="5358880"/>
              <a:ext cx="3439036" cy="492456"/>
            </a:xfrm>
            <a:prstGeom prst="rect">
              <a:avLst/>
            </a:prstGeom>
          </p:spPr>
        </p:pic>
      </p:grpSp>
      <p:grpSp>
        <p:nvGrpSpPr>
          <p:cNvPr id="36" name="群組 35"/>
          <p:cNvGrpSpPr/>
          <p:nvPr/>
        </p:nvGrpSpPr>
        <p:grpSpPr>
          <a:xfrm>
            <a:off x="2517042" y="445024"/>
            <a:ext cx="4719833" cy="4492489"/>
            <a:chOff x="3943283" y="1112619"/>
            <a:chExt cx="4719833" cy="4492489"/>
          </a:xfrm>
        </p:grpSpPr>
        <p:sp>
          <p:nvSpPr>
            <p:cNvPr id="37" name="矩形 36"/>
            <p:cNvSpPr/>
            <p:nvPr/>
          </p:nvSpPr>
          <p:spPr bwMode="auto">
            <a:xfrm>
              <a:off x="3943283" y="1112619"/>
              <a:ext cx="4719833" cy="4492489"/>
            </a:xfrm>
            <a:prstGeom prst="rect">
              <a:avLst/>
            </a:prstGeom>
            <a:solidFill>
              <a:srgbClr val="FFFFFF"/>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TW"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pic>
          <p:nvPicPr>
            <p:cNvPr id="38" name="圖片 37"/>
            <p:cNvPicPr>
              <a:picLocks noChangeAspect="1"/>
            </p:cNvPicPr>
            <p:nvPr/>
          </p:nvPicPr>
          <p:blipFill rotWithShape="1">
            <a:blip r:embed="rId5"/>
            <a:srcRect t="51480" b="1893"/>
            <a:stretch/>
          </p:blipFill>
          <p:spPr>
            <a:xfrm>
              <a:off x="4594060" y="1553727"/>
              <a:ext cx="1284062" cy="2916986"/>
            </a:xfrm>
            <a:prstGeom prst="rect">
              <a:avLst/>
            </a:prstGeom>
          </p:spPr>
        </p:pic>
        <p:pic>
          <p:nvPicPr>
            <p:cNvPr id="39" name="圖片 38"/>
            <p:cNvPicPr>
              <a:picLocks noChangeAspect="1"/>
            </p:cNvPicPr>
            <p:nvPr/>
          </p:nvPicPr>
          <p:blipFill rotWithShape="1">
            <a:blip r:embed="rId7"/>
            <a:srcRect l="59471" t="29207" r="2644" b="26146"/>
            <a:stretch/>
          </p:blipFill>
          <p:spPr>
            <a:xfrm>
              <a:off x="6582656" y="1547367"/>
              <a:ext cx="1151049" cy="3096955"/>
            </a:xfrm>
            <a:prstGeom prst="rect">
              <a:avLst/>
            </a:prstGeom>
          </p:spPr>
        </p:pic>
        <p:sp>
          <p:nvSpPr>
            <p:cNvPr id="40" name="矩形 39"/>
            <p:cNvSpPr/>
            <p:nvPr/>
          </p:nvSpPr>
          <p:spPr>
            <a:xfrm>
              <a:off x="6578751" y="4707999"/>
              <a:ext cx="1354156" cy="369332"/>
            </a:xfrm>
            <a:prstGeom prst="rect">
              <a:avLst/>
            </a:prstGeom>
          </p:spPr>
          <p:txBody>
            <a:bodyPr wrap="square">
              <a:spAutoFit/>
            </a:bodyPr>
            <a:lstStyle/>
            <a:p>
              <a:pPr marL="0" lvl="1" algn="just"/>
              <a:r>
                <a:rPr lang="en-US" altLang="zh-TW" dirty="0">
                  <a:latin typeface="Times New Roman" panose="02020603050405020304" pitchFamily="18" charset="0"/>
                  <a:cs typeface="Times New Roman" panose="02020603050405020304" pitchFamily="18" charset="0"/>
                </a:rPr>
                <a:t>New Result</a:t>
              </a:r>
              <a:endParaRPr lang="zh-TW" altLang="en-US" dirty="0">
                <a:latin typeface="Times New Roman" panose="02020603050405020304" pitchFamily="18" charset="0"/>
                <a:cs typeface="Times New Roman" panose="02020603050405020304" pitchFamily="18" charset="0"/>
              </a:endParaRPr>
            </a:p>
          </p:txBody>
        </p:sp>
        <p:sp>
          <p:nvSpPr>
            <p:cNvPr id="41" name="矩形 40"/>
            <p:cNvSpPr/>
            <p:nvPr/>
          </p:nvSpPr>
          <p:spPr>
            <a:xfrm>
              <a:off x="4732547" y="4549403"/>
              <a:ext cx="1333018" cy="369332"/>
            </a:xfrm>
            <a:prstGeom prst="rect">
              <a:avLst/>
            </a:prstGeom>
          </p:spPr>
          <p:txBody>
            <a:bodyPr wrap="square">
              <a:spAutoFit/>
            </a:bodyPr>
            <a:lstStyle/>
            <a:p>
              <a:pPr marL="0" lvl="1" algn="just"/>
              <a:r>
                <a:rPr lang="en-US" altLang="zh-TW" dirty="0">
                  <a:latin typeface="Times New Roman" panose="02020603050405020304" pitchFamily="18" charset="0"/>
                  <a:cs typeface="Times New Roman" panose="02020603050405020304" pitchFamily="18" charset="0"/>
                </a:rPr>
                <a:t>Original</a:t>
              </a:r>
              <a:endParaRPr lang="zh-TW"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902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20</a:t>
            </a:fld>
            <a:endParaRPr lang="zh-TW" altLang="en-US"/>
          </a:p>
        </p:txBody>
      </p:sp>
      <p:grpSp>
        <p:nvGrpSpPr>
          <p:cNvPr id="19" name="群組 18">
            <a:extLst>
              <a:ext uri="{FF2B5EF4-FFF2-40B4-BE49-F238E27FC236}">
                <a16:creationId xmlns:a16="http://schemas.microsoft.com/office/drawing/2014/main" id="{71CFA87C-B443-4730-9F26-1E7BD4C731A4}"/>
              </a:ext>
            </a:extLst>
          </p:cNvPr>
          <p:cNvGrpSpPr/>
          <p:nvPr/>
        </p:nvGrpSpPr>
        <p:grpSpPr>
          <a:xfrm>
            <a:off x="1962830" y="1044551"/>
            <a:ext cx="6176517" cy="3989676"/>
            <a:chOff x="1415811" y="986982"/>
            <a:chExt cx="8239645" cy="5322338"/>
          </a:xfrm>
        </p:grpSpPr>
        <p:sp>
          <p:nvSpPr>
            <p:cNvPr id="20" name="橢圓 19">
              <a:extLst>
                <a:ext uri="{FF2B5EF4-FFF2-40B4-BE49-F238E27FC236}">
                  <a16:creationId xmlns:a16="http://schemas.microsoft.com/office/drawing/2014/main" id="{39302CD4-8438-4C2B-AEE9-BEF80797ACE7}"/>
                </a:ext>
              </a:extLst>
            </p:cNvPr>
            <p:cNvSpPr/>
            <p:nvPr/>
          </p:nvSpPr>
          <p:spPr bwMode="auto">
            <a:xfrm>
              <a:off x="2930823" y="2457664"/>
              <a:ext cx="648072" cy="584775"/>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21" name="橢圓 20">
              <a:extLst>
                <a:ext uri="{FF2B5EF4-FFF2-40B4-BE49-F238E27FC236}">
                  <a16:creationId xmlns:a16="http://schemas.microsoft.com/office/drawing/2014/main" id="{0F91F024-9FD0-44FD-8F93-63C557CB5937}"/>
                </a:ext>
              </a:extLst>
            </p:cNvPr>
            <p:cNvSpPr/>
            <p:nvPr/>
          </p:nvSpPr>
          <p:spPr bwMode="auto">
            <a:xfrm>
              <a:off x="2066727" y="3360764"/>
              <a:ext cx="648072" cy="584775"/>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cxnSp>
          <p:nvCxnSpPr>
            <p:cNvPr id="22" name="直線單箭頭接點 21">
              <a:extLst>
                <a:ext uri="{FF2B5EF4-FFF2-40B4-BE49-F238E27FC236}">
                  <a16:creationId xmlns:a16="http://schemas.microsoft.com/office/drawing/2014/main" id="{C4A39D5C-07A6-4D77-9A2F-FD2A22A248C0}"/>
                </a:ext>
              </a:extLst>
            </p:cNvPr>
            <p:cNvCxnSpPr>
              <a:cxnSpLocks/>
            </p:cNvCxnSpPr>
            <p:nvPr/>
          </p:nvCxnSpPr>
          <p:spPr bwMode="auto">
            <a:xfrm flipH="1">
              <a:off x="2066727" y="1816947"/>
              <a:ext cx="1512168" cy="2620165"/>
            </a:xfrm>
            <a:prstGeom prst="straightConnector1">
              <a:avLst/>
            </a:prstGeom>
            <a:solidFill>
              <a:schemeClr val="accent1"/>
            </a:solidFill>
            <a:ln w="76200" cap="flat" cmpd="sng" algn="ctr">
              <a:solidFill>
                <a:srgbClr val="00B0F0"/>
              </a:solidFill>
              <a:prstDash val="solid"/>
              <a:round/>
              <a:headEnd type="none" w="med" len="med"/>
              <a:tailEnd type="triangle"/>
            </a:ln>
          </p:spPr>
        </p:cxnSp>
        <p:sp>
          <p:nvSpPr>
            <p:cNvPr id="23" name="橢圓 22">
              <a:extLst>
                <a:ext uri="{FF2B5EF4-FFF2-40B4-BE49-F238E27FC236}">
                  <a16:creationId xmlns:a16="http://schemas.microsoft.com/office/drawing/2014/main" id="{7383D8AB-F539-4FE9-B93B-163C34623726}"/>
                </a:ext>
              </a:extLst>
            </p:cNvPr>
            <p:cNvSpPr/>
            <p:nvPr/>
          </p:nvSpPr>
          <p:spPr bwMode="auto">
            <a:xfrm>
              <a:off x="1852835" y="4741490"/>
              <a:ext cx="648072" cy="584775"/>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24" name="橢圓 23">
              <a:extLst>
                <a:ext uri="{FF2B5EF4-FFF2-40B4-BE49-F238E27FC236}">
                  <a16:creationId xmlns:a16="http://schemas.microsoft.com/office/drawing/2014/main" id="{2C60E527-A95A-4066-8E2F-B3CEFAB78212}"/>
                </a:ext>
              </a:extLst>
            </p:cNvPr>
            <p:cNvSpPr/>
            <p:nvPr/>
          </p:nvSpPr>
          <p:spPr bwMode="auto">
            <a:xfrm>
              <a:off x="1415811" y="4741490"/>
              <a:ext cx="648072" cy="584775"/>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25" name="矩形 24">
              <a:extLst>
                <a:ext uri="{FF2B5EF4-FFF2-40B4-BE49-F238E27FC236}">
                  <a16:creationId xmlns:a16="http://schemas.microsoft.com/office/drawing/2014/main" id="{8C781F7E-7BE2-4FDA-B3E8-582021870CAF}"/>
                </a:ext>
              </a:extLst>
            </p:cNvPr>
            <p:cNvSpPr/>
            <p:nvPr/>
          </p:nvSpPr>
          <p:spPr bwMode="auto">
            <a:xfrm>
              <a:off x="1739847" y="4581128"/>
              <a:ext cx="470896" cy="908228"/>
            </a:xfrm>
            <a:prstGeom prst="rect">
              <a:avLst/>
            </a:prstGeom>
            <a:noFill/>
            <a:ln w="76200"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26" name="文字方塊 25">
              <a:extLst>
                <a:ext uri="{FF2B5EF4-FFF2-40B4-BE49-F238E27FC236}">
                  <a16:creationId xmlns:a16="http://schemas.microsoft.com/office/drawing/2014/main" id="{C50BFE2C-0232-43D5-8AAD-2893C868C823}"/>
                </a:ext>
              </a:extLst>
            </p:cNvPr>
            <p:cNvSpPr txBox="1"/>
            <p:nvPr/>
          </p:nvSpPr>
          <p:spPr>
            <a:xfrm>
              <a:off x="1415811" y="5609068"/>
              <a:ext cx="1051558" cy="400147"/>
            </a:xfrm>
            <a:prstGeom prst="rect">
              <a:avLst/>
            </a:prstGeom>
            <a:noFill/>
          </p:spPr>
          <p:txBody>
            <a:bodyPr wrap="square" rtlCol="0">
              <a:spAutoFit/>
            </a:bodyPr>
            <a:lstStyle/>
            <a:p>
              <a:r>
                <a:rPr lang="en-US" altLang="zh-TW" sz="1349" dirty="0">
                  <a:solidFill>
                    <a:srgbClr val="FF0000"/>
                  </a:solidFill>
                  <a:latin typeface="Arial" panose="020B0604020202020204" pitchFamily="34" charset="0"/>
                  <a:cs typeface="Arial" panose="020B0604020202020204" pitchFamily="34" charset="0"/>
                </a:rPr>
                <a:t>missing</a:t>
              </a:r>
              <a:endParaRPr lang="zh-TW" altLang="en-US" sz="1349" dirty="0">
                <a:solidFill>
                  <a:srgbClr val="FF0000"/>
                </a:solidFill>
                <a:latin typeface="Arial" panose="020B0604020202020204" pitchFamily="34" charset="0"/>
                <a:cs typeface="Arial" panose="020B0604020202020204" pitchFamily="34" charset="0"/>
              </a:endParaRPr>
            </a:p>
          </p:txBody>
        </p:sp>
        <p:cxnSp>
          <p:nvCxnSpPr>
            <p:cNvPr id="27" name="直線接點 26">
              <a:extLst>
                <a:ext uri="{FF2B5EF4-FFF2-40B4-BE49-F238E27FC236}">
                  <a16:creationId xmlns:a16="http://schemas.microsoft.com/office/drawing/2014/main" id="{25B0488B-63C6-4700-A340-EEE7C709418D}"/>
                </a:ext>
              </a:extLst>
            </p:cNvPr>
            <p:cNvCxnSpPr/>
            <p:nvPr/>
          </p:nvCxnSpPr>
          <p:spPr bwMode="auto">
            <a:xfrm>
              <a:off x="4731023" y="1340768"/>
              <a:ext cx="72008" cy="4968552"/>
            </a:xfrm>
            <a:prstGeom prst="line">
              <a:avLst/>
            </a:prstGeom>
            <a:solidFill>
              <a:schemeClr val="accent1"/>
            </a:solidFill>
            <a:ln w="76200" cap="flat" cmpd="sng" algn="ctr">
              <a:solidFill>
                <a:schemeClr val="tx1"/>
              </a:solidFill>
              <a:prstDash val="solid"/>
              <a:round/>
              <a:headEnd type="none" w="med" len="med"/>
              <a:tailEnd type="none" w="med" len="med"/>
            </a:ln>
          </p:spPr>
        </p:cxnSp>
        <p:sp>
          <p:nvSpPr>
            <p:cNvPr id="28" name="橢圓 27">
              <a:extLst>
                <a:ext uri="{FF2B5EF4-FFF2-40B4-BE49-F238E27FC236}">
                  <a16:creationId xmlns:a16="http://schemas.microsoft.com/office/drawing/2014/main" id="{28A4B12F-1871-4849-A97C-E02458914741}"/>
                </a:ext>
              </a:extLst>
            </p:cNvPr>
            <p:cNvSpPr/>
            <p:nvPr/>
          </p:nvSpPr>
          <p:spPr bwMode="auto">
            <a:xfrm>
              <a:off x="7627032" y="2780150"/>
              <a:ext cx="648072" cy="584775"/>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29" name="橢圓 28">
              <a:extLst>
                <a:ext uri="{FF2B5EF4-FFF2-40B4-BE49-F238E27FC236}">
                  <a16:creationId xmlns:a16="http://schemas.microsoft.com/office/drawing/2014/main" id="{908DDF65-E24E-407E-84B3-AE4C8CF42B7D}"/>
                </a:ext>
              </a:extLst>
            </p:cNvPr>
            <p:cNvSpPr/>
            <p:nvPr/>
          </p:nvSpPr>
          <p:spPr bwMode="auto">
            <a:xfrm>
              <a:off x="6762936" y="3683250"/>
              <a:ext cx="648072" cy="584775"/>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cxnSp>
          <p:nvCxnSpPr>
            <p:cNvPr id="42" name="直線單箭頭接點 41">
              <a:extLst>
                <a:ext uri="{FF2B5EF4-FFF2-40B4-BE49-F238E27FC236}">
                  <a16:creationId xmlns:a16="http://schemas.microsoft.com/office/drawing/2014/main" id="{1FBF0857-FD58-46BC-87C3-CDEB08F8BB8C}"/>
                </a:ext>
              </a:extLst>
            </p:cNvPr>
            <p:cNvCxnSpPr>
              <a:cxnSpLocks/>
            </p:cNvCxnSpPr>
            <p:nvPr/>
          </p:nvCxnSpPr>
          <p:spPr bwMode="auto">
            <a:xfrm flipH="1">
              <a:off x="6743361" y="2551547"/>
              <a:ext cx="2777867" cy="896967"/>
            </a:xfrm>
            <a:prstGeom prst="straightConnector1">
              <a:avLst/>
            </a:prstGeom>
            <a:solidFill>
              <a:schemeClr val="accent1"/>
            </a:solidFill>
            <a:ln w="76200" cap="flat" cmpd="sng" algn="ctr">
              <a:solidFill>
                <a:srgbClr val="00B0F0"/>
              </a:solidFill>
              <a:prstDash val="solid"/>
              <a:round/>
              <a:headEnd type="none" w="med" len="med"/>
              <a:tailEnd type="triangle"/>
            </a:ln>
          </p:spPr>
        </p:cxnSp>
        <p:cxnSp>
          <p:nvCxnSpPr>
            <p:cNvPr id="43" name="直線單箭頭接點 42">
              <a:extLst>
                <a:ext uri="{FF2B5EF4-FFF2-40B4-BE49-F238E27FC236}">
                  <a16:creationId xmlns:a16="http://schemas.microsoft.com/office/drawing/2014/main" id="{4CD0E4B2-B284-42D4-8E60-B32BFF988CB8}"/>
                </a:ext>
              </a:extLst>
            </p:cNvPr>
            <p:cNvCxnSpPr>
              <a:cxnSpLocks/>
            </p:cNvCxnSpPr>
            <p:nvPr/>
          </p:nvCxnSpPr>
          <p:spPr bwMode="auto">
            <a:xfrm flipH="1">
              <a:off x="6609132" y="3194661"/>
              <a:ext cx="3046324" cy="964912"/>
            </a:xfrm>
            <a:prstGeom prst="straightConnector1">
              <a:avLst/>
            </a:prstGeom>
            <a:solidFill>
              <a:schemeClr val="accent1"/>
            </a:solidFill>
            <a:ln w="76200" cap="flat" cmpd="sng" algn="ctr">
              <a:solidFill>
                <a:srgbClr val="00B0F0"/>
              </a:solidFill>
              <a:prstDash val="solid"/>
              <a:round/>
              <a:headEnd type="none" w="med" len="med"/>
              <a:tailEnd type="triangle"/>
            </a:ln>
          </p:spPr>
        </p:cxnSp>
        <p:sp>
          <p:nvSpPr>
            <p:cNvPr id="44" name="橢圓 43">
              <a:extLst>
                <a:ext uri="{FF2B5EF4-FFF2-40B4-BE49-F238E27FC236}">
                  <a16:creationId xmlns:a16="http://schemas.microsoft.com/office/drawing/2014/main" id="{F0B9DDF3-91E9-448B-B9CD-B4E04BB57540}"/>
                </a:ext>
              </a:extLst>
            </p:cNvPr>
            <p:cNvSpPr/>
            <p:nvPr/>
          </p:nvSpPr>
          <p:spPr bwMode="auto">
            <a:xfrm>
              <a:off x="5452954" y="3120942"/>
              <a:ext cx="648072" cy="584775"/>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45" name="橢圓 44">
              <a:extLst>
                <a:ext uri="{FF2B5EF4-FFF2-40B4-BE49-F238E27FC236}">
                  <a16:creationId xmlns:a16="http://schemas.microsoft.com/office/drawing/2014/main" id="{512DC1E9-D208-4F91-8194-9D879D9BA351}"/>
                </a:ext>
              </a:extLst>
            </p:cNvPr>
            <p:cNvSpPr/>
            <p:nvPr/>
          </p:nvSpPr>
          <p:spPr bwMode="auto">
            <a:xfrm>
              <a:off x="5445365" y="4024042"/>
              <a:ext cx="648072" cy="584775"/>
            </a:xfrm>
            <a:prstGeom prst="ellipse">
              <a:avLst/>
            </a:prstGeom>
            <a:solidFill>
              <a:schemeClr val="tx1">
                <a:lumMod val="65000"/>
                <a:lumOff val="35000"/>
              </a:schemeClr>
            </a:solidFill>
            <a:ln w="9525" cap="flat" cmpd="sng" algn="ctr">
              <a:solidFill>
                <a:schemeClr val="tx1">
                  <a:lumMod val="65000"/>
                  <a:lumOff val="35000"/>
                </a:schemeClr>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46" name="箭號: 弧形下彎 45">
              <a:extLst>
                <a:ext uri="{FF2B5EF4-FFF2-40B4-BE49-F238E27FC236}">
                  <a16:creationId xmlns:a16="http://schemas.microsoft.com/office/drawing/2014/main" id="{633B05BC-39C4-45BD-8CA2-CA0DA3A6C950}"/>
                </a:ext>
              </a:extLst>
            </p:cNvPr>
            <p:cNvSpPr/>
            <p:nvPr/>
          </p:nvSpPr>
          <p:spPr bwMode="auto">
            <a:xfrm>
              <a:off x="4226967" y="1340768"/>
              <a:ext cx="1080120" cy="584775"/>
            </a:xfrm>
            <a:prstGeom prst="curved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
          <p:nvSpPr>
            <p:cNvPr id="47" name="文字方塊 46">
              <a:extLst>
                <a:ext uri="{FF2B5EF4-FFF2-40B4-BE49-F238E27FC236}">
                  <a16:creationId xmlns:a16="http://schemas.microsoft.com/office/drawing/2014/main" id="{4A534C79-E100-4FE8-BF8F-48B696A4C13D}"/>
                </a:ext>
              </a:extLst>
            </p:cNvPr>
            <p:cNvSpPr txBox="1"/>
            <p:nvPr/>
          </p:nvSpPr>
          <p:spPr>
            <a:xfrm>
              <a:off x="3931090" y="986982"/>
              <a:ext cx="1743881" cy="400147"/>
            </a:xfrm>
            <a:prstGeom prst="rect">
              <a:avLst/>
            </a:prstGeom>
            <a:noFill/>
          </p:spPr>
          <p:txBody>
            <a:bodyPr wrap="square" rtlCol="0">
              <a:spAutoFit/>
            </a:bodyPr>
            <a:lstStyle/>
            <a:p>
              <a:r>
                <a:rPr lang="en-US" altLang="zh-TW" sz="1349" b="1" dirty="0">
                  <a:solidFill>
                    <a:srgbClr val="C00000"/>
                  </a:solidFill>
                  <a:latin typeface="Arial" panose="020B0604020202020204" pitchFamily="34" charset="0"/>
                  <a:cs typeface="Arial" panose="020B0604020202020204" pitchFamily="34" charset="0"/>
                </a:rPr>
                <a:t>Bigger Angle</a:t>
              </a:r>
              <a:endParaRPr lang="zh-TW" altLang="en-US" sz="1349" b="1" dirty="0">
                <a:solidFill>
                  <a:srgbClr val="C00000"/>
                </a:solidFill>
                <a:latin typeface="Arial" panose="020B0604020202020204" pitchFamily="34" charset="0"/>
                <a:cs typeface="Arial" panose="020B0604020202020204" pitchFamily="34" charset="0"/>
              </a:endParaRPr>
            </a:p>
          </p:txBody>
        </p:sp>
      </p:gr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Generate other angles images</a:t>
            </a:r>
            <a:br>
              <a:rPr lang="zh-CN" altLang="en-US"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br>
            <a:endParaRPr lang="zh-TW" altLang="en-US" dirty="0"/>
          </a:p>
        </p:txBody>
      </p:sp>
    </p:spTree>
    <p:extLst>
      <p:ext uri="{BB962C8B-B14F-4D97-AF65-F5344CB8AC3E}">
        <p14:creationId xmlns:p14="http://schemas.microsoft.com/office/powerpoint/2010/main" val="2006106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21</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Generate other angles images</a:t>
            </a:r>
            <a:br>
              <a:rPr lang="zh-CN" altLang="en-US"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br>
            <a:endParaRPr lang="zh-TW" altLang="en-US" dirty="0"/>
          </a:p>
        </p:txBody>
      </p:sp>
      <p:grpSp>
        <p:nvGrpSpPr>
          <p:cNvPr id="30" name="群組 29">
            <a:extLst>
              <a:ext uri="{FF2B5EF4-FFF2-40B4-BE49-F238E27FC236}">
                <a16:creationId xmlns:a16="http://schemas.microsoft.com/office/drawing/2014/main" id="{A099A2E1-521E-4D4E-AED7-7B5E580FB13A}"/>
              </a:ext>
            </a:extLst>
          </p:cNvPr>
          <p:cNvGrpSpPr/>
          <p:nvPr/>
        </p:nvGrpSpPr>
        <p:grpSpPr>
          <a:xfrm>
            <a:off x="3373374" y="1097760"/>
            <a:ext cx="2413104" cy="3335839"/>
            <a:chOff x="1688025" y="1525730"/>
            <a:chExt cx="3198000" cy="4420868"/>
          </a:xfrm>
        </p:grpSpPr>
        <p:pic>
          <p:nvPicPr>
            <p:cNvPr id="31" name="圖片 30">
              <a:extLst>
                <a:ext uri="{FF2B5EF4-FFF2-40B4-BE49-F238E27FC236}">
                  <a16:creationId xmlns:a16="http://schemas.microsoft.com/office/drawing/2014/main" id="{C2887652-D701-40D2-8929-2C3B1E5F4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025" y="1525730"/>
              <a:ext cx="3198000" cy="4002938"/>
            </a:xfrm>
            <a:prstGeom prst="rect">
              <a:avLst/>
            </a:prstGeom>
          </p:spPr>
        </p:pic>
        <p:sp>
          <p:nvSpPr>
            <p:cNvPr id="32" name="文字方塊 31">
              <a:extLst>
                <a:ext uri="{FF2B5EF4-FFF2-40B4-BE49-F238E27FC236}">
                  <a16:creationId xmlns:a16="http://schemas.microsoft.com/office/drawing/2014/main" id="{6C49D761-95B5-470E-9E8D-BEAC996BBBAD}"/>
                </a:ext>
              </a:extLst>
            </p:cNvPr>
            <p:cNvSpPr txBox="1"/>
            <p:nvPr/>
          </p:nvSpPr>
          <p:spPr>
            <a:xfrm>
              <a:off x="2566945" y="5549080"/>
              <a:ext cx="1440160" cy="397518"/>
            </a:xfrm>
            <a:prstGeom prst="rect">
              <a:avLst/>
            </a:prstGeom>
            <a:noFill/>
          </p:spPr>
          <p:txBody>
            <a:bodyPr wrap="square" rtlCol="0">
              <a:spAutoFit/>
            </a:bodyPr>
            <a:lstStyle/>
            <a:p>
              <a:r>
                <a:rPr lang="en-US" altLang="zh-TW" sz="1349" dirty="0">
                  <a:latin typeface="Arial" panose="020B0604020202020204" pitchFamily="34" charset="0"/>
                  <a:cs typeface="Arial" panose="020B0604020202020204" pitchFamily="34" charset="0"/>
                </a:rPr>
                <a:t>Angle: 31°</a:t>
              </a:r>
              <a:endParaRPr lang="zh-TW" altLang="en-US" sz="1349" dirty="0">
                <a:latin typeface="Arial" panose="020B0604020202020204" pitchFamily="34" charset="0"/>
                <a:cs typeface="Arial" panose="020B0604020202020204" pitchFamily="34" charset="0"/>
              </a:endParaRPr>
            </a:p>
          </p:txBody>
        </p:sp>
      </p:grpSp>
      <p:grpSp>
        <p:nvGrpSpPr>
          <p:cNvPr id="33" name="群組 32">
            <a:extLst>
              <a:ext uri="{FF2B5EF4-FFF2-40B4-BE49-F238E27FC236}">
                <a16:creationId xmlns:a16="http://schemas.microsoft.com/office/drawing/2014/main" id="{CF80A5C3-702A-4C59-9B3B-2F165448250B}"/>
              </a:ext>
            </a:extLst>
          </p:cNvPr>
          <p:cNvGrpSpPr/>
          <p:nvPr/>
        </p:nvGrpSpPr>
        <p:grpSpPr>
          <a:xfrm>
            <a:off x="935521" y="1097759"/>
            <a:ext cx="2413103" cy="3335840"/>
            <a:chOff x="4020804" y="1556792"/>
            <a:chExt cx="3468659" cy="4795025"/>
          </a:xfrm>
        </p:grpSpPr>
        <p:pic>
          <p:nvPicPr>
            <p:cNvPr id="34" name="圖片 33" descr="一張含有 電子用品 的圖片&#10;&#10;自動產生的描述">
              <a:extLst>
                <a:ext uri="{FF2B5EF4-FFF2-40B4-BE49-F238E27FC236}">
                  <a16:creationId xmlns:a16="http://schemas.microsoft.com/office/drawing/2014/main" id="{EAD9522D-A77D-47AB-9BCA-A1213843B2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0804" y="1556792"/>
              <a:ext cx="3468659" cy="4341723"/>
            </a:xfrm>
            <a:prstGeom prst="rect">
              <a:avLst/>
            </a:prstGeom>
          </p:spPr>
        </p:pic>
        <p:sp>
          <p:nvSpPr>
            <p:cNvPr id="35" name="文字方塊 34">
              <a:extLst>
                <a:ext uri="{FF2B5EF4-FFF2-40B4-BE49-F238E27FC236}">
                  <a16:creationId xmlns:a16="http://schemas.microsoft.com/office/drawing/2014/main" id="{3B4CB9B1-76AE-410E-8C6B-A4B3BBB94EF6}"/>
                </a:ext>
              </a:extLst>
            </p:cNvPr>
            <p:cNvSpPr txBox="1"/>
            <p:nvPr/>
          </p:nvSpPr>
          <p:spPr>
            <a:xfrm>
              <a:off x="4887194" y="5920655"/>
              <a:ext cx="1562047" cy="431162"/>
            </a:xfrm>
            <a:prstGeom prst="rect">
              <a:avLst/>
            </a:prstGeom>
            <a:noFill/>
          </p:spPr>
          <p:txBody>
            <a:bodyPr wrap="square" rtlCol="0">
              <a:spAutoFit/>
            </a:bodyPr>
            <a:lstStyle/>
            <a:p>
              <a:r>
                <a:rPr lang="en-US" altLang="zh-TW" sz="1349" dirty="0">
                  <a:latin typeface="Arial" panose="020B0604020202020204" pitchFamily="34" charset="0"/>
                  <a:cs typeface="Arial" panose="020B0604020202020204" pitchFamily="34" charset="0"/>
                </a:rPr>
                <a:t>Angle: 15°</a:t>
              </a:r>
              <a:endParaRPr lang="zh-TW" altLang="en-US" sz="1349" dirty="0">
                <a:latin typeface="Arial" panose="020B0604020202020204" pitchFamily="34" charset="0"/>
                <a:cs typeface="Arial" panose="020B0604020202020204" pitchFamily="34" charset="0"/>
              </a:endParaRPr>
            </a:p>
          </p:txBody>
        </p:sp>
      </p:grpSp>
      <p:grpSp>
        <p:nvGrpSpPr>
          <p:cNvPr id="36" name="群組 35">
            <a:extLst>
              <a:ext uri="{FF2B5EF4-FFF2-40B4-BE49-F238E27FC236}">
                <a16:creationId xmlns:a16="http://schemas.microsoft.com/office/drawing/2014/main" id="{828B1534-897C-4CA6-8BF1-21C9D2C27ED7}"/>
              </a:ext>
            </a:extLst>
          </p:cNvPr>
          <p:cNvGrpSpPr/>
          <p:nvPr/>
        </p:nvGrpSpPr>
        <p:grpSpPr>
          <a:xfrm>
            <a:off x="5811229" y="1102140"/>
            <a:ext cx="2421886" cy="3517304"/>
            <a:chOff x="7689798" y="1562637"/>
            <a:chExt cx="3209638" cy="4661357"/>
          </a:xfrm>
        </p:grpSpPr>
        <p:pic>
          <p:nvPicPr>
            <p:cNvPr id="37" name="圖片 36">
              <a:extLst>
                <a:ext uri="{FF2B5EF4-FFF2-40B4-BE49-F238E27FC236}">
                  <a16:creationId xmlns:a16="http://schemas.microsoft.com/office/drawing/2014/main" id="{62A60B17-A2F6-43C8-8454-925D2105AF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9798" y="1562637"/>
              <a:ext cx="3209638" cy="4017505"/>
            </a:xfrm>
            <a:prstGeom prst="rect">
              <a:avLst/>
            </a:prstGeom>
          </p:spPr>
        </p:pic>
        <p:sp>
          <p:nvSpPr>
            <p:cNvPr id="38" name="文字方塊 37">
              <a:extLst>
                <a:ext uri="{FF2B5EF4-FFF2-40B4-BE49-F238E27FC236}">
                  <a16:creationId xmlns:a16="http://schemas.microsoft.com/office/drawing/2014/main" id="{9EC7D417-4100-4127-8563-EB9A66F6CA0F}"/>
                </a:ext>
              </a:extLst>
            </p:cNvPr>
            <p:cNvSpPr txBox="1"/>
            <p:nvPr/>
          </p:nvSpPr>
          <p:spPr>
            <a:xfrm>
              <a:off x="8777356" y="5551323"/>
              <a:ext cx="1440160" cy="672671"/>
            </a:xfrm>
            <a:prstGeom prst="rect">
              <a:avLst/>
            </a:prstGeom>
            <a:noFill/>
          </p:spPr>
          <p:txBody>
            <a:bodyPr wrap="square" rtlCol="0">
              <a:spAutoFit/>
            </a:bodyPr>
            <a:lstStyle/>
            <a:p>
              <a:pPr algn="ctr"/>
              <a:r>
                <a:rPr lang="en-US" altLang="zh-TW" sz="1349" dirty="0">
                  <a:latin typeface="Arial" panose="020B0604020202020204" pitchFamily="34" charset="0"/>
                  <a:cs typeface="Arial" panose="020B0604020202020204" pitchFamily="34" charset="0"/>
                </a:rPr>
                <a:t>Angle: 43°</a:t>
              </a:r>
            </a:p>
            <a:p>
              <a:pPr algn="ctr"/>
              <a:r>
                <a:rPr lang="en-US" altLang="zh-TW" sz="1349" b="1" dirty="0">
                  <a:solidFill>
                    <a:srgbClr val="0070C0"/>
                  </a:solidFill>
                  <a:latin typeface="Arial" panose="020B0604020202020204" pitchFamily="34" charset="0"/>
                  <a:cs typeface="Arial" panose="020B0604020202020204" pitchFamily="34" charset="0"/>
                </a:rPr>
                <a:t>Max</a:t>
              </a:r>
              <a:endParaRPr lang="zh-TW" altLang="en-US" sz="1349" b="1" dirty="0">
                <a:solidFill>
                  <a:srgbClr val="0070C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95019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22</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Using filter/ model for processing</a:t>
            </a: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AFT (Arithmetic Fourier Transform) + Iterations</a:t>
            </a:r>
          </a:p>
          <a:p>
            <a:pPr lvl="1"/>
            <a:r>
              <a:rPr lang="en-US" sz="2000" i="0" dirty="0">
                <a:latin typeface="Arial" panose="020B0604020202020204" pitchFamily="34" charset="0"/>
                <a:cs typeface="Arial" panose="020B0604020202020204" pitchFamily="34" charset="0"/>
              </a:rPr>
              <a:t>Three-dimensional Fourier Transform</a:t>
            </a:r>
          </a:p>
          <a:p>
            <a:pPr lvl="1"/>
            <a:r>
              <a:rPr lang="en-US" sz="2000" i="0" dirty="0">
                <a:latin typeface="Arial" panose="020B0604020202020204" pitchFamily="34" charset="0"/>
                <a:cs typeface="Arial" panose="020B0604020202020204" pitchFamily="34" charset="0"/>
              </a:rPr>
              <a:t>Lasso</a:t>
            </a: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AE15F8D9-237E-4130-9621-262B3BE59E31}"/>
                  </a:ext>
                </a:extLst>
              </p:cNvPr>
              <p:cNvSpPr txBox="1"/>
              <p:nvPr/>
            </p:nvSpPr>
            <p:spPr>
              <a:xfrm>
                <a:off x="4431339" y="3317044"/>
                <a:ext cx="3795078" cy="518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799" i="1">
                          <a:latin typeface="Cambria Math" panose="02040503050406030204" pitchFamily="18" charset="0"/>
                        </a:rPr>
                        <m:t>𝑚𝑖𝑛𝑖𝑚𝑖𝑧𝑒</m:t>
                      </m:r>
                      <m:r>
                        <a:rPr lang="en-US" altLang="zh-TW" sz="1799" i="1">
                          <a:latin typeface="Cambria Math" panose="02040503050406030204" pitchFamily="18" charset="0"/>
                        </a:rPr>
                        <m:t> </m:t>
                      </m:r>
                      <m:f>
                        <m:fPr>
                          <m:ctrlPr>
                            <a:rPr lang="en-US" altLang="zh-TW" sz="1799" i="1">
                              <a:latin typeface="Cambria Math" panose="02040503050406030204" pitchFamily="18" charset="0"/>
                            </a:rPr>
                          </m:ctrlPr>
                        </m:fPr>
                        <m:num>
                          <m:r>
                            <a:rPr lang="en-US" altLang="zh-TW" sz="1799" i="1">
                              <a:latin typeface="Cambria Math" panose="02040503050406030204" pitchFamily="18" charset="0"/>
                            </a:rPr>
                            <m:t>1</m:t>
                          </m:r>
                        </m:num>
                        <m:den>
                          <m:r>
                            <a:rPr lang="en-US" altLang="zh-TW" sz="1799" i="1">
                              <a:latin typeface="Cambria Math" panose="02040503050406030204" pitchFamily="18" charset="0"/>
                            </a:rPr>
                            <m:t>2</m:t>
                          </m:r>
                        </m:den>
                      </m:f>
                      <m:r>
                        <a:rPr lang="en-US" altLang="zh-TW" sz="1799" i="1">
                          <a:latin typeface="Cambria Math" panose="02040503050406030204" pitchFamily="18" charset="0"/>
                          <a:ea typeface="Cambria Math" panose="02040503050406030204" pitchFamily="18" charset="0"/>
                        </a:rPr>
                        <m:t>×||</m:t>
                      </m:r>
                      <m:r>
                        <a:rPr lang="en-US" altLang="zh-TW" sz="1799" i="1">
                          <a:latin typeface="Cambria Math" panose="02040503050406030204" pitchFamily="18" charset="0"/>
                          <a:ea typeface="Cambria Math" panose="02040503050406030204" pitchFamily="18" charset="0"/>
                        </a:rPr>
                        <m:t>𝐴𝑥</m:t>
                      </m:r>
                      <m:r>
                        <a:rPr lang="en-US" altLang="zh-TW" sz="1799" i="1">
                          <a:latin typeface="Cambria Math" panose="02040503050406030204" pitchFamily="18" charset="0"/>
                          <a:ea typeface="Cambria Math" panose="02040503050406030204" pitchFamily="18" charset="0"/>
                        </a:rPr>
                        <m:t> −</m:t>
                      </m:r>
                      <m:r>
                        <a:rPr lang="en-US" altLang="zh-TW" sz="1799" i="1">
                          <a:latin typeface="Cambria Math" panose="02040503050406030204" pitchFamily="18" charset="0"/>
                          <a:ea typeface="Cambria Math" panose="02040503050406030204" pitchFamily="18" charset="0"/>
                        </a:rPr>
                        <m:t>𝑏</m:t>
                      </m:r>
                      <m:r>
                        <a:rPr lang="en-US" altLang="zh-TW" sz="1799" i="1">
                          <a:latin typeface="Cambria Math" panose="02040503050406030204" pitchFamily="18" charset="0"/>
                          <a:ea typeface="Cambria Math" panose="02040503050406030204" pitchFamily="18" charset="0"/>
                        </a:rPr>
                        <m:t> </m:t>
                      </m:r>
                      <m:sSubSup>
                        <m:sSubSupPr>
                          <m:ctrlPr>
                            <a:rPr lang="en-US" altLang="zh-TW" sz="1799" i="1">
                              <a:latin typeface="Cambria Math" panose="02040503050406030204" pitchFamily="18" charset="0"/>
                              <a:ea typeface="Cambria Math" panose="02040503050406030204" pitchFamily="18" charset="0"/>
                            </a:rPr>
                          </m:ctrlPr>
                        </m:sSubSupPr>
                        <m:e>
                          <m:r>
                            <a:rPr lang="en-US" altLang="zh-TW" sz="1799" i="1">
                              <a:latin typeface="Cambria Math" panose="02040503050406030204" pitchFamily="18" charset="0"/>
                              <a:ea typeface="Cambria Math" panose="02040503050406030204" pitchFamily="18" charset="0"/>
                            </a:rPr>
                            <m:t>||</m:t>
                          </m:r>
                        </m:e>
                        <m:sub>
                          <m:r>
                            <a:rPr lang="en-US" altLang="zh-TW" sz="1799" i="1">
                              <a:latin typeface="Cambria Math" panose="02040503050406030204" pitchFamily="18" charset="0"/>
                              <a:ea typeface="Cambria Math" panose="02040503050406030204" pitchFamily="18" charset="0"/>
                            </a:rPr>
                            <m:t>2</m:t>
                          </m:r>
                        </m:sub>
                        <m:sup>
                          <m:r>
                            <a:rPr lang="en-US" altLang="zh-TW" sz="1799" i="1">
                              <a:latin typeface="Cambria Math" panose="02040503050406030204" pitchFamily="18" charset="0"/>
                              <a:ea typeface="Cambria Math" panose="02040503050406030204" pitchFamily="18" charset="0"/>
                            </a:rPr>
                            <m:t>2</m:t>
                          </m:r>
                        </m:sup>
                      </m:sSubSup>
                      <m:r>
                        <a:rPr lang="en-US" altLang="zh-TW" sz="1799" i="1">
                          <a:latin typeface="Cambria Math" panose="02040503050406030204" pitchFamily="18" charset="0"/>
                          <a:ea typeface="Cambria Math" panose="02040503050406030204" pitchFamily="18" charset="0"/>
                        </a:rPr>
                        <m:t>+</m:t>
                      </m:r>
                      <m:r>
                        <a:rPr lang="zh-TW" altLang="en-US" sz="1799" i="1">
                          <a:latin typeface="Cambria Math" panose="02040503050406030204" pitchFamily="18" charset="0"/>
                          <a:ea typeface="Cambria Math" panose="02040503050406030204" pitchFamily="18" charset="0"/>
                        </a:rPr>
                        <m:t>𝜆</m:t>
                      </m:r>
                      <m:r>
                        <a:rPr lang="en-US" altLang="zh-TW" sz="1799" i="1">
                          <a:latin typeface="Cambria Math" panose="02040503050406030204" pitchFamily="18" charset="0"/>
                          <a:ea typeface="Cambria Math" panose="02040503050406030204" pitchFamily="18" charset="0"/>
                        </a:rPr>
                        <m:t>×||</m:t>
                      </m:r>
                      <m:r>
                        <a:rPr lang="en-US" altLang="zh-TW" sz="1799" i="1">
                          <a:latin typeface="Cambria Math" panose="02040503050406030204" pitchFamily="18" charset="0"/>
                          <a:ea typeface="Cambria Math" panose="02040503050406030204" pitchFamily="18" charset="0"/>
                        </a:rPr>
                        <m:t>𝑥</m:t>
                      </m:r>
                      <m:r>
                        <a:rPr lang="en-US" altLang="zh-TW" sz="1799" i="1">
                          <a:latin typeface="Cambria Math" panose="02040503050406030204" pitchFamily="18" charset="0"/>
                          <a:ea typeface="Cambria Math" panose="02040503050406030204" pitchFamily="18" charset="0"/>
                        </a:rPr>
                        <m:t>||</m:t>
                      </m:r>
                    </m:oMath>
                  </m:oMathPara>
                </a14:m>
                <a:endParaRPr lang="zh-TW" altLang="en-US" sz="1799" dirty="0"/>
              </a:p>
            </p:txBody>
          </p:sp>
        </mc:Choice>
        <mc:Fallback xmlns="">
          <p:sp>
            <p:nvSpPr>
              <p:cNvPr id="14" name="文字方塊 13">
                <a:extLst>
                  <a:ext uri="{FF2B5EF4-FFF2-40B4-BE49-F238E27FC236}">
                    <a16:creationId xmlns:a16="http://schemas.microsoft.com/office/drawing/2014/main" id="{AE15F8D9-237E-4130-9621-262B3BE59E31}"/>
                  </a:ext>
                </a:extLst>
              </p:cNvPr>
              <p:cNvSpPr txBox="1">
                <a:spLocks noRot="1" noChangeAspect="1" noMove="1" noResize="1" noEditPoints="1" noAdjustHandles="1" noChangeArrowheads="1" noChangeShapeType="1" noTextEdit="1"/>
              </p:cNvSpPr>
              <p:nvPr/>
            </p:nvSpPr>
            <p:spPr>
              <a:xfrm>
                <a:off x="4431339" y="3317044"/>
                <a:ext cx="3795078" cy="518475"/>
              </a:xfrm>
              <a:prstGeom prst="rect">
                <a:avLst/>
              </a:prstGeom>
              <a:blipFill>
                <a:blip r:embed="rId3"/>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F7CBA89A-9360-4A24-9C28-13A14EB1F080}"/>
              </a:ext>
            </a:extLst>
          </p:cNvPr>
          <p:cNvGrpSpPr/>
          <p:nvPr/>
        </p:nvGrpSpPr>
        <p:grpSpPr>
          <a:xfrm>
            <a:off x="1603217" y="2604469"/>
            <a:ext cx="2007047" cy="1851400"/>
            <a:chOff x="1261478" y="2642120"/>
            <a:chExt cx="2677457" cy="2469819"/>
          </a:xfrm>
        </p:grpSpPr>
        <p:sp>
          <p:nvSpPr>
            <p:cNvPr id="16" name="矩形 15">
              <a:extLst>
                <a:ext uri="{FF2B5EF4-FFF2-40B4-BE49-F238E27FC236}">
                  <a16:creationId xmlns:a16="http://schemas.microsoft.com/office/drawing/2014/main" id="{E1E64EB5-ED88-440A-97D9-8FF05B03825F}"/>
                </a:ext>
              </a:extLst>
            </p:cNvPr>
            <p:cNvSpPr/>
            <p:nvPr/>
          </p:nvSpPr>
          <p:spPr bwMode="auto">
            <a:xfrm>
              <a:off x="1274639" y="2642120"/>
              <a:ext cx="2664296" cy="360040"/>
            </a:xfrm>
            <a:prstGeom prst="rect">
              <a:avLst/>
            </a:prstGeom>
            <a:solidFill>
              <a:schemeClr val="accent2">
                <a:lumMod val="20000"/>
                <a:lumOff val="80000"/>
              </a:schemeClr>
            </a:solidFill>
            <a:ln w="9525" cap="flat" cmpd="sng" algn="ctr">
              <a:solidFill>
                <a:schemeClr val="accent2">
                  <a:lumMod val="50000"/>
                </a:schemeClr>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1349" dirty="0">
                  <a:latin typeface="Arial" panose="020B0604020202020204" pitchFamily="34" charset="0"/>
                  <a:ea typeface="宋体" panose="02010600030101010101" pitchFamily="2" charset="-122"/>
                </a:rPr>
                <a:t>Fourier Transform</a:t>
              </a:r>
            </a:p>
          </p:txBody>
        </p:sp>
        <p:sp>
          <p:nvSpPr>
            <p:cNvPr id="17" name="矩形 16">
              <a:extLst>
                <a:ext uri="{FF2B5EF4-FFF2-40B4-BE49-F238E27FC236}">
                  <a16:creationId xmlns:a16="http://schemas.microsoft.com/office/drawing/2014/main" id="{BCA82360-5769-4E51-94D5-08E867E918E8}"/>
                </a:ext>
              </a:extLst>
            </p:cNvPr>
            <p:cNvSpPr/>
            <p:nvPr/>
          </p:nvSpPr>
          <p:spPr bwMode="auto">
            <a:xfrm>
              <a:off x="1274639" y="3329736"/>
              <a:ext cx="2664296" cy="360040"/>
            </a:xfrm>
            <a:prstGeom prst="rect">
              <a:avLst/>
            </a:prstGeom>
            <a:solidFill>
              <a:schemeClr val="accent2">
                <a:lumMod val="20000"/>
                <a:lumOff val="80000"/>
              </a:schemeClr>
            </a:solidFill>
            <a:ln w="9525" cap="flat" cmpd="sng" algn="ctr">
              <a:solidFill>
                <a:schemeClr val="accent2">
                  <a:lumMod val="50000"/>
                </a:schemeClr>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1349" dirty="0">
                  <a:latin typeface="Arial" panose="020B0604020202020204" pitchFamily="34" charset="0"/>
                  <a:ea typeface="宋体" panose="02010600030101010101" pitchFamily="2" charset="-122"/>
                </a:rPr>
                <a:t>Fourier Transform Shift</a:t>
              </a:r>
            </a:p>
          </p:txBody>
        </p:sp>
        <p:sp>
          <p:nvSpPr>
            <p:cNvPr id="18" name="矩形 17">
              <a:extLst>
                <a:ext uri="{FF2B5EF4-FFF2-40B4-BE49-F238E27FC236}">
                  <a16:creationId xmlns:a16="http://schemas.microsoft.com/office/drawing/2014/main" id="{C3B96600-0E47-4433-8BE5-DEADB8442C55}"/>
                </a:ext>
              </a:extLst>
            </p:cNvPr>
            <p:cNvSpPr/>
            <p:nvPr/>
          </p:nvSpPr>
          <p:spPr bwMode="auto">
            <a:xfrm>
              <a:off x="1274639" y="4035692"/>
              <a:ext cx="2664296" cy="360040"/>
            </a:xfrm>
            <a:prstGeom prst="rect">
              <a:avLst/>
            </a:prstGeom>
            <a:solidFill>
              <a:schemeClr val="accent2">
                <a:lumMod val="20000"/>
                <a:lumOff val="80000"/>
              </a:schemeClr>
            </a:solidFill>
            <a:ln w="9525" cap="flat" cmpd="sng" algn="ctr">
              <a:solidFill>
                <a:schemeClr val="accent2">
                  <a:lumMod val="50000"/>
                </a:schemeClr>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1349" dirty="0">
                  <a:latin typeface="Arial" panose="020B0604020202020204" pitchFamily="34" charset="0"/>
                  <a:ea typeface="宋体" panose="02010600030101010101" pitchFamily="2" charset="-122"/>
                </a:rPr>
                <a:t>Absolute Values </a:t>
              </a:r>
            </a:p>
          </p:txBody>
        </p:sp>
        <p:sp>
          <p:nvSpPr>
            <p:cNvPr id="19" name="矩形 18">
              <a:extLst>
                <a:ext uri="{FF2B5EF4-FFF2-40B4-BE49-F238E27FC236}">
                  <a16:creationId xmlns:a16="http://schemas.microsoft.com/office/drawing/2014/main" id="{D729CC22-A313-46AD-A2DB-17A9FD978FC7}"/>
                </a:ext>
              </a:extLst>
            </p:cNvPr>
            <p:cNvSpPr/>
            <p:nvPr/>
          </p:nvSpPr>
          <p:spPr bwMode="auto">
            <a:xfrm>
              <a:off x="1261478" y="4751899"/>
              <a:ext cx="2664296" cy="360040"/>
            </a:xfrm>
            <a:prstGeom prst="rect">
              <a:avLst/>
            </a:prstGeom>
            <a:solidFill>
              <a:schemeClr val="accent2">
                <a:lumMod val="20000"/>
                <a:lumOff val="80000"/>
              </a:schemeClr>
            </a:solidFill>
            <a:ln w="9525" cap="flat" cmpd="sng" algn="ctr">
              <a:solidFill>
                <a:schemeClr val="accent2">
                  <a:lumMod val="50000"/>
                </a:schemeClr>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1349" dirty="0">
                  <a:latin typeface="Arial" panose="020B0604020202020204" pitchFamily="34" charset="0"/>
                  <a:ea typeface="宋体" panose="02010600030101010101" pitchFamily="2" charset="-122"/>
                </a:rPr>
                <a:t>Log</a:t>
              </a:r>
            </a:p>
          </p:txBody>
        </p:sp>
        <p:cxnSp>
          <p:nvCxnSpPr>
            <p:cNvPr id="20" name="直線單箭頭接點 19">
              <a:extLst>
                <a:ext uri="{FF2B5EF4-FFF2-40B4-BE49-F238E27FC236}">
                  <a16:creationId xmlns:a16="http://schemas.microsoft.com/office/drawing/2014/main" id="{C5BFC4AE-A6B2-410A-9C5A-9BBF3F7E6F75}"/>
                </a:ext>
              </a:extLst>
            </p:cNvPr>
            <p:cNvCxnSpPr>
              <a:stCxn id="16" idx="2"/>
              <a:endCxn id="17" idx="0"/>
            </p:cNvCxnSpPr>
            <p:nvPr/>
          </p:nvCxnSpPr>
          <p:spPr bwMode="auto">
            <a:xfrm>
              <a:off x="2606787" y="3002160"/>
              <a:ext cx="0" cy="327576"/>
            </a:xfrm>
            <a:prstGeom prst="straightConnector1">
              <a:avLst/>
            </a:prstGeom>
            <a:solidFill>
              <a:schemeClr val="accent1"/>
            </a:solidFill>
            <a:ln w="28575" cap="flat" cmpd="sng" algn="ctr">
              <a:solidFill>
                <a:schemeClr val="tx1"/>
              </a:solidFill>
              <a:prstDash val="solid"/>
              <a:round/>
              <a:headEnd type="none" w="med" len="med"/>
              <a:tailEnd type="triangle"/>
            </a:ln>
          </p:spPr>
        </p:cxnSp>
        <p:cxnSp>
          <p:nvCxnSpPr>
            <p:cNvPr id="21" name="直線單箭頭接點 20">
              <a:extLst>
                <a:ext uri="{FF2B5EF4-FFF2-40B4-BE49-F238E27FC236}">
                  <a16:creationId xmlns:a16="http://schemas.microsoft.com/office/drawing/2014/main" id="{E3690F73-C6F8-4DF5-8998-EF766EF57518}"/>
                </a:ext>
              </a:extLst>
            </p:cNvPr>
            <p:cNvCxnSpPr>
              <a:cxnSpLocks/>
              <a:stCxn id="17" idx="2"/>
            </p:cNvCxnSpPr>
            <p:nvPr/>
          </p:nvCxnSpPr>
          <p:spPr bwMode="auto">
            <a:xfrm>
              <a:off x="2606787" y="3689776"/>
              <a:ext cx="0" cy="327576"/>
            </a:xfrm>
            <a:prstGeom prst="straightConnector1">
              <a:avLst/>
            </a:prstGeom>
            <a:solidFill>
              <a:schemeClr val="accent1"/>
            </a:solidFill>
            <a:ln w="28575" cap="flat" cmpd="sng" algn="ctr">
              <a:solidFill>
                <a:schemeClr val="tx1"/>
              </a:solidFill>
              <a:prstDash val="solid"/>
              <a:round/>
              <a:headEnd type="none" w="med" len="med"/>
              <a:tailEnd type="triangle"/>
            </a:ln>
          </p:spPr>
        </p:cxnSp>
        <p:cxnSp>
          <p:nvCxnSpPr>
            <p:cNvPr id="22" name="直線單箭頭接點 21">
              <a:extLst>
                <a:ext uri="{FF2B5EF4-FFF2-40B4-BE49-F238E27FC236}">
                  <a16:creationId xmlns:a16="http://schemas.microsoft.com/office/drawing/2014/main" id="{B9A8E79A-4A0F-4BF9-9CEF-BC7A59FA74BA}"/>
                </a:ext>
              </a:extLst>
            </p:cNvPr>
            <p:cNvCxnSpPr>
              <a:cxnSpLocks/>
            </p:cNvCxnSpPr>
            <p:nvPr/>
          </p:nvCxnSpPr>
          <p:spPr bwMode="auto">
            <a:xfrm>
              <a:off x="2607534" y="4395732"/>
              <a:ext cx="0" cy="327576"/>
            </a:xfrm>
            <a:prstGeom prst="straightConnector1">
              <a:avLst/>
            </a:prstGeom>
            <a:solidFill>
              <a:schemeClr val="accent1"/>
            </a:solidFill>
            <a:ln w="28575" cap="flat" cmpd="sng" algn="ctr">
              <a:solidFill>
                <a:schemeClr val="tx1"/>
              </a:solidFill>
              <a:prstDash val="solid"/>
              <a:round/>
              <a:headEnd type="none" w="med" len="med"/>
              <a:tailEnd type="triangle"/>
            </a:ln>
          </p:spPr>
        </p:cxnSp>
      </p:grpSp>
    </p:spTree>
    <p:extLst>
      <p:ext uri="{BB962C8B-B14F-4D97-AF65-F5344CB8AC3E}">
        <p14:creationId xmlns:p14="http://schemas.microsoft.com/office/powerpoint/2010/main" val="3186700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23</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Training the differences in images from different angles </a:t>
            </a:r>
          </a:p>
        </p:txBody>
      </p:sp>
      <p:pic>
        <p:nvPicPr>
          <p:cNvPr id="2" name="圖片 1">
            <a:extLst>
              <a:ext uri="{FF2B5EF4-FFF2-40B4-BE49-F238E27FC236}">
                <a16:creationId xmlns:a16="http://schemas.microsoft.com/office/drawing/2014/main" id="{412AAFFD-D428-4909-B02F-8E750ECD3F30}"/>
              </a:ext>
            </a:extLst>
          </p:cNvPr>
          <p:cNvPicPr>
            <a:picLocks noChangeAspect="1"/>
          </p:cNvPicPr>
          <p:nvPr/>
        </p:nvPicPr>
        <p:blipFill>
          <a:blip r:embed="rId3"/>
          <a:stretch>
            <a:fillRect/>
          </a:stretch>
        </p:blipFill>
        <p:spPr>
          <a:xfrm>
            <a:off x="1338233" y="1871421"/>
            <a:ext cx="7134225" cy="2562704"/>
          </a:xfrm>
          <a:prstGeom prst="rect">
            <a:avLst/>
          </a:prstGeom>
        </p:spPr>
      </p:pic>
    </p:spTree>
    <p:extLst>
      <p:ext uri="{BB962C8B-B14F-4D97-AF65-F5344CB8AC3E}">
        <p14:creationId xmlns:p14="http://schemas.microsoft.com/office/powerpoint/2010/main" val="3101786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24</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Model</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Based on </a:t>
            </a:r>
            <a:r>
              <a:rPr lang="en-US" sz="2000" dirty="0" err="1">
                <a:latin typeface="Arial" panose="020B0604020202020204" pitchFamily="34" charset="0"/>
                <a:cs typeface="Arial" panose="020B0604020202020204" pitchFamily="34" charset="0"/>
              </a:rPr>
              <a:t>AutoEncoder</a:t>
            </a:r>
            <a:endParaRPr lang="en-US" sz="2000" dirty="0">
              <a:latin typeface="Arial" panose="020B0604020202020204" pitchFamily="34" charset="0"/>
              <a:cs typeface="Arial" panose="020B0604020202020204" pitchFamily="34" charset="0"/>
            </a:endParaRPr>
          </a:p>
        </p:txBody>
      </p:sp>
      <p:sp>
        <p:nvSpPr>
          <p:cNvPr id="24" name="文字方塊 23">
            <a:extLst>
              <a:ext uri="{FF2B5EF4-FFF2-40B4-BE49-F238E27FC236}">
                <a16:creationId xmlns:a16="http://schemas.microsoft.com/office/drawing/2014/main" id="{AA4C07FE-DCB5-4202-8446-0F22A471AE0F}"/>
              </a:ext>
            </a:extLst>
          </p:cNvPr>
          <p:cNvSpPr txBox="1"/>
          <p:nvPr/>
        </p:nvSpPr>
        <p:spPr>
          <a:xfrm>
            <a:off x="6314214" y="52617"/>
            <a:ext cx="2817320" cy="507575"/>
          </a:xfrm>
          <a:prstGeom prst="rect">
            <a:avLst/>
          </a:prstGeom>
          <a:noFill/>
        </p:spPr>
        <p:txBody>
          <a:bodyPr wrap="square">
            <a:spAutoFit/>
          </a:bodyPr>
          <a:lstStyle/>
          <a:p>
            <a:r>
              <a:rPr lang="en-US" altLang="zh-TW" sz="1349" dirty="0">
                <a:latin typeface="Times New Roman" panose="02020603050405020304" pitchFamily="18" charset="0"/>
                <a:cs typeface="Times New Roman" panose="02020603050405020304" pitchFamily="18" charset="0"/>
              </a:rPr>
              <a:t>FCN:</a:t>
            </a:r>
            <a:r>
              <a:rPr lang="zh-TW" altLang="en-US" sz="1349" dirty="0">
                <a:latin typeface="Times New Roman" panose="02020603050405020304" pitchFamily="18" charset="0"/>
                <a:cs typeface="Times New Roman" panose="02020603050405020304" pitchFamily="18" charset="0"/>
              </a:rPr>
              <a:t> </a:t>
            </a:r>
            <a:r>
              <a:rPr lang="en-US" altLang="zh-TW" sz="1349" dirty="0">
                <a:latin typeface="Times New Roman" panose="02020603050405020304" pitchFamily="18" charset="0"/>
                <a:cs typeface="Times New Roman" panose="02020603050405020304" pitchFamily="18" charset="0"/>
              </a:rPr>
              <a:t>F</a:t>
            </a:r>
            <a:r>
              <a:rPr lang="zh-TW" altLang="en-US" sz="1349" dirty="0">
                <a:latin typeface="Times New Roman" panose="02020603050405020304" pitchFamily="18" charset="0"/>
                <a:cs typeface="Times New Roman" panose="02020603050405020304" pitchFamily="18" charset="0"/>
              </a:rPr>
              <a:t>ully </a:t>
            </a:r>
            <a:r>
              <a:rPr lang="en-US" altLang="zh-TW" sz="1349" dirty="0">
                <a:latin typeface="Times New Roman" panose="02020603050405020304" pitchFamily="18" charset="0"/>
                <a:cs typeface="Times New Roman" panose="02020603050405020304" pitchFamily="18" charset="0"/>
              </a:rPr>
              <a:t>C</a:t>
            </a:r>
            <a:r>
              <a:rPr lang="zh-TW" altLang="en-US" sz="1349" dirty="0">
                <a:latin typeface="Times New Roman" panose="02020603050405020304" pitchFamily="18" charset="0"/>
                <a:cs typeface="Times New Roman" panose="02020603050405020304" pitchFamily="18" charset="0"/>
              </a:rPr>
              <a:t>onvolutional </a:t>
            </a:r>
            <a:r>
              <a:rPr lang="en-US" altLang="zh-TW" sz="1349" dirty="0">
                <a:latin typeface="Times New Roman" panose="02020603050405020304" pitchFamily="18" charset="0"/>
                <a:cs typeface="Times New Roman" panose="02020603050405020304" pitchFamily="18" charset="0"/>
              </a:rPr>
              <a:t>N</a:t>
            </a:r>
            <a:r>
              <a:rPr lang="zh-TW" altLang="en-US" sz="1349" dirty="0">
                <a:latin typeface="Times New Roman" panose="02020603050405020304" pitchFamily="18" charset="0"/>
                <a:cs typeface="Times New Roman" panose="02020603050405020304" pitchFamily="18" charset="0"/>
              </a:rPr>
              <a:t>etwork</a:t>
            </a:r>
            <a:endParaRPr lang="en-US" altLang="zh-TW" sz="1349" dirty="0">
              <a:latin typeface="Times New Roman" panose="02020603050405020304" pitchFamily="18" charset="0"/>
              <a:cs typeface="Times New Roman" panose="02020603050405020304" pitchFamily="18" charset="0"/>
            </a:endParaRPr>
          </a:p>
          <a:p>
            <a:r>
              <a:rPr lang="en-US" altLang="zh-TW" sz="1349" dirty="0">
                <a:latin typeface="Times New Roman" panose="02020603050405020304" pitchFamily="18" charset="0"/>
                <a:cs typeface="Times New Roman" panose="02020603050405020304" pitchFamily="18" charset="0"/>
              </a:rPr>
              <a:t>SSIM: Structural Similarity</a:t>
            </a:r>
          </a:p>
        </p:txBody>
      </p:sp>
      <p:grpSp>
        <p:nvGrpSpPr>
          <p:cNvPr id="25" name="群組 24">
            <a:extLst>
              <a:ext uri="{FF2B5EF4-FFF2-40B4-BE49-F238E27FC236}">
                <a16:creationId xmlns:a16="http://schemas.microsoft.com/office/drawing/2014/main" id="{7A386267-ECA6-4E7C-BB9A-4741E7948E1F}"/>
              </a:ext>
            </a:extLst>
          </p:cNvPr>
          <p:cNvGrpSpPr/>
          <p:nvPr/>
        </p:nvGrpSpPr>
        <p:grpSpPr>
          <a:xfrm>
            <a:off x="1361423" y="1494902"/>
            <a:ext cx="7048284" cy="3454448"/>
            <a:chOff x="1767980" y="1406252"/>
            <a:chExt cx="9402607" cy="4608329"/>
          </a:xfrm>
        </p:grpSpPr>
        <p:pic>
          <p:nvPicPr>
            <p:cNvPr id="26" name="圖片 25" descr="一張含有 電子用品 的圖片&#10;&#10;自動產生的描述">
              <a:extLst>
                <a:ext uri="{FF2B5EF4-FFF2-40B4-BE49-F238E27FC236}">
                  <a16:creationId xmlns:a16="http://schemas.microsoft.com/office/drawing/2014/main" id="{C6827071-C64D-406B-8ED5-C10399C832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4345" y="1720241"/>
              <a:ext cx="1542830" cy="1931161"/>
            </a:xfrm>
            <a:prstGeom prst="rect">
              <a:avLst/>
            </a:prstGeom>
          </p:spPr>
        </p:pic>
        <p:pic>
          <p:nvPicPr>
            <p:cNvPr id="27" name="圖片 26">
              <a:extLst>
                <a:ext uri="{FF2B5EF4-FFF2-40B4-BE49-F238E27FC236}">
                  <a16:creationId xmlns:a16="http://schemas.microsoft.com/office/drawing/2014/main" id="{A0E424E4-C031-4F69-B053-9C7007373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6105" y="4083420"/>
              <a:ext cx="1542830" cy="1931161"/>
            </a:xfrm>
            <a:prstGeom prst="rect">
              <a:avLst/>
            </a:prstGeom>
          </p:spPr>
        </p:pic>
        <p:sp>
          <p:nvSpPr>
            <p:cNvPr id="28" name="文字方塊 27">
              <a:extLst>
                <a:ext uri="{FF2B5EF4-FFF2-40B4-BE49-F238E27FC236}">
                  <a16:creationId xmlns:a16="http://schemas.microsoft.com/office/drawing/2014/main" id="{C2B43F69-6410-4199-9740-A61B73A821FC}"/>
                </a:ext>
              </a:extLst>
            </p:cNvPr>
            <p:cNvSpPr txBox="1"/>
            <p:nvPr/>
          </p:nvSpPr>
          <p:spPr>
            <a:xfrm>
              <a:off x="1921876" y="1406252"/>
              <a:ext cx="1729027" cy="400147"/>
            </a:xfrm>
            <a:prstGeom prst="rect">
              <a:avLst/>
            </a:prstGeom>
            <a:noFill/>
          </p:spPr>
          <p:txBody>
            <a:bodyPr wrap="square" rtlCol="0">
              <a:spAutoFit/>
            </a:bodyPr>
            <a:lstStyle/>
            <a:p>
              <a:r>
                <a:rPr lang="en-US" altLang="zh-TW" sz="1349" dirty="0">
                  <a:latin typeface="Times New Roman" panose="02020603050405020304" pitchFamily="18" charset="0"/>
                  <a:cs typeface="Times New Roman" panose="02020603050405020304" pitchFamily="18" charset="0"/>
                </a:rPr>
                <a:t>Input: 1°image</a:t>
              </a:r>
            </a:p>
          </p:txBody>
        </p:sp>
        <p:cxnSp>
          <p:nvCxnSpPr>
            <p:cNvPr id="29" name="直線單箭頭接點 28">
              <a:extLst>
                <a:ext uri="{FF2B5EF4-FFF2-40B4-BE49-F238E27FC236}">
                  <a16:creationId xmlns:a16="http://schemas.microsoft.com/office/drawing/2014/main" id="{42DB4A66-E101-4B5A-B024-06E6954F96ED}"/>
                </a:ext>
              </a:extLst>
            </p:cNvPr>
            <p:cNvCxnSpPr>
              <a:cxnSpLocks/>
              <a:stCxn id="26" idx="3"/>
            </p:cNvCxnSpPr>
            <p:nvPr/>
          </p:nvCxnSpPr>
          <p:spPr bwMode="auto">
            <a:xfrm>
              <a:off x="3487175" y="2685822"/>
              <a:ext cx="704552" cy="0"/>
            </a:xfrm>
            <a:prstGeom prst="straightConnector1">
              <a:avLst/>
            </a:prstGeom>
            <a:solidFill>
              <a:schemeClr val="accent1"/>
            </a:solidFill>
            <a:ln w="38100" cap="flat" cmpd="sng" algn="ctr">
              <a:solidFill>
                <a:schemeClr val="tx1"/>
              </a:solidFill>
              <a:prstDash val="solid"/>
              <a:round/>
              <a:headEnd type="none" w="med" len="med"/>
              <a:tailEnd type="triangle"/>
            </a:ln>
          </p:spPr>
        </p:cxnSp>
        <p:sp>
          <p:nvSpPr>
            <p:cNvPr id="30" name="矩形 29">
              <a:extLst>
                <a:ext uri="{FF2B5EF4-FFF2-40B4-BE49-F238E27FC236}">
                  <a16:creationId xmlns:a16="http://schemas.microsoft.com/office/drawing/2014/main" id="{26458152-F472-4F4D-9B88-681691646467}"/>
                </a:ext>
              </a:extLst>
            </p:cNvPr>
            <p:cNvSpPr/>
            <p:nvPr/>
          </p:nvSpPr>
          <p:spPr bwMode="auto">
            <a:xfrm>
              <a:off x="4191727" y="2433795"/>
              <a:ext cx="1666370" cy="504051"/>
            </a:xfrm>
            <a:prstGeom prst="rect">
              <a:avLst/>
            </a:prstGeom>
            <a:solidFill>
              <a:schemeClr val="bg1">
                <a:lumMod val="95000"/>
              </a:schemeClr>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2099" dirty="0">
                  <a:latin typeface="Times New Roman" panose="02020603050405020304" pitchFamily="18" charset="0"/>
                  <a:cs typeface="Times New Roman" panose="02020603050405020304" pitchFamily="18" charset="0"/>
                </a:rPr>
                <a:t>Encoder</a:t>
              </a:r>
              <a:endParaRPr lang="zh-TW" altLang="en-US" sz="2099" dirty="0">
                <a:latin typeface="Times New Roman" panose="02020603050405020304" pitchFamily="18" charset="0"/>
                <a:cs typeface="Times New Roman" panose="02020603050405020304" pitchFamily="18" charset="0"/>
              </a:endParaRPr>
            </a:p>
          </p:txBody>
        </p:sp>
        <p:cxnSp>
          <p:nvCxnSpPr>
            <p:cNvPr id="31" name="直線單箭頭接點 30">
              <a:extLst>
                <a:ext uri="{FF2B5EF4-FFF2-40B4-BE49-F238E27FC236}">
                  <a16:creationId xmlns:a16="http://schemas.microsoft.com/office/drawing/2014/main" id="{0CFA26D5-BCEF-4B97-A63C-430896D96DF6}"/>
                </a:ext>
              </a:extLst>
            </p:cNvPr>
            <p:cNvCxnSpPr>
              <a:cxnSpLocks/>
            </p:cNvCxnSpPr>
            <p:nvPr/>
          </p:nvCxnSpPr>
          <p:spPr bwMode="auto">
            <a:xfrm>
              <a:off x="5858097" y="2685820"/>
              <a:ext cx="704552" cy="0"/>
            </a:xfrm>
            <a:prstGeom prst="straightConnector1">
              <a:avLst/>
            </a:prstGeom>
            <a:solidFill>
              <a:schemeClr val="accent1"/>
            </a:solidFill>
            <a:ln w="38100" cap="flat" cmpd="sng" algn="ctr">
              <a:solidFill>
                <a:schemeClr val="tx1"/>
              </a:solidFill>
              <a:prstDash val="solid"/>
              <a:round/>
              <a:headEnd type="none" w="med" len="med"/>
              <a:tailEnd type="triangle"/>
            </a:ln>
          </p:spPr>
        </p:cxnSp>
        <p:sp>
          <p:nvSpPr>
            <p:cNvPr id="32" name="矩形 31">
              <a:extLst>
                <a:ext uri="{FF2B5EF4-FFF2-40B4-BE49-F238E27FC236}">
                  <a16:creationId xmlns:a16="http://schemas.microsoft.com/office/drawing/2014/main" id="{1B8E7E84-E035-4B40-9B93-E2777E23AA20}"/>
                </a:ext>
              </a:extLst>
            </p:cNvPr>
            <p:cNvSpPr/>
            <p:nvPr/>
          </p:nvSpPr>
          <p:spPr bwMode="auto">
            <a:xfrm>
              <a:off x="6562649" y="2433796"/>
              <a:ext cx="1666370" cy="504051"/>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2099" dirty="0">
                  <a:latin typeface="Times New Roman" panose="02020603050405020304" pitchFamily="18" charset="0"/>
                  <a:cs typeface="Times New Roman" panose="02020603050405020304" pitchFamily="18" charset="0"/>
                </a:rPr>
                <a:t>Vector 1</a:t>
              </a:r>
              <a:endParaRPr lang="zh-TW" altLang="en-US" sz="2099" dirty="0">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D02FA04C-1654-4832-B426-6F457EC7B927}"/>
                </a:ext>
              </a:extLst>
            </p:cNvPr>
            <p:cNvSpPr/>
            <p:nvPr/>
          </p:nvSpPr>
          <p:spPr bwMode="auto">
            <a:xfrm>
              <a:off x="4191727" y="4796976"/>
              <a:ext cx="1666370" cy="504051"/>
            </a:xfrm>
            <a:prstGeom prst="rect">
              <a:avLst/>
            </a:prstGeom>
            <a:solidFill>
              <a:schemeClr val="bg1">
                <a:lumMod val="85000"/>
              </a:schemeClr>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2099" dirty="0">
                  <a:latin typeface="Times New Roman" panose="02020603050405020304" pitchFamily="18" charset="0"/>
                  <a:cs typeface="Times New Roman" panose="02020603050405020304" pitchFamily="18" charset="0"/>
                </a:rPr>
                <a:t>Decoder</a:t>
              </a:r>
              <a:endParaRPr lang="zh-TW" altLang="en-US" sz="2099" dirty="0">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904EB32F-CBE1-4CA8-864B-7DC43EC959E7}"/>
                </a:ext>
              </a:extLst>
            </p:cNvPr>
            <p:cNvSpPr/>
            <p:nvPr/>
          </p:nvSpPr>
          <p:spPr bwMode="auto">
            <a:xfrm>
              <a:off x="6562649" y="4796976"/>
              <a:ext cx="1666370" cy="504051"/>
            </a:xfrm>
            <a:prstGeom prst="rect">
              <a:avLst/>
            </a:prstGeom>
            <a:solidFill>
              <a:schemeClr val="accent1">
                <a:lumMod val="40000"/>
                <a:lumOff val="60000"/>
              </a:schemeClr>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2099" dirty="0">
                  <a:latin typeface="Times New Roman" panose="02020603050405020304" pitchFamily="18" charset="0"/>
                  <a:cs typeface="Times New Roman" panose="02020603050405020304" pitchFamily="18" charset="0"/>
                </a:rPr>
                <a:t>Vector 2</a:t>
              </a:r>
              <a:endParaRPr lang="zh-TW" altLang="en-US" sz="2099" dirty="0">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C0479025-5AE9-489F-8534-525608DE6588}"/>
                </a:ext>
              </a:extLst>
            </p:cNvPr>
            <p:cNvSpPr/>
            <p:nvPr/>
          </p:nvSpPr>
          <p:spPr bwMode="auto">
            <a:xfrm>
              <a:off x="8547447" y="3668128"/>
              <a:ext cx="2623140" cy="504051"/>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algn="ctr" defTabSz="685434" fontAlgn="base">
                <a:spcBef>
                  <a:spcPct val="0"/>
                </a:spcBef>
                <a:spcAft>
                  <a:spcPct val="0"/>
                </a:spcAft>
              </a:pPr>
              <a:r>
                <a:rPr lang="en-US" altLang="zh-TW" sz="2099" dirty="0">
                  <a:latin typeface="Times New Roman" panose="02020603050405020304" pitchFamily="18" charset="0"/>
                  <a:cs typeface="Times New Roman" panose="02020603050405020304" pitchFamily="18" charset="0"/>
                </a:rPr>
                <a:t>FCN/ 1D </a:t>
              </a:r>
              <a:r>
                <a:rPr lang="en-US" altLang="zh-TW" sz="2099" dirty="0" err="1">
                  <a:latin typeface="Times New Roman" panose="02020603050405020304" pitchFamily="18" charset="0"/>
                  <a:cs typeface="Times New Roman" panose="02020603050405020304" pitchFamily="18" charset="0"/>
                </a:rPr>
                <a:t>ConV</a:t>
              </a:r>
              <a:endParaRPr lang="zh-TW" altLang="en-US" sz="2099" dirty="0">
                <a:latin typeface="Times New Roman" panose="02020603050405020304" pitchFamily="18" charset="0"/>
                <a:cs typeface="Times New Roman" panose="02020603050405020304" pitchFamily="18" charset="0"/>
              </a:endParaRPr>
            </a:p>
          </p:txBody>
        </p:sp>
        <p:cxnSp>
          <p:nvCxnSpPr>
            <p:cNvPr id="36" name="接點: 肘形 35">
              <a:extLst>
                <a:ext uri="{FF2B5EF4-FFF2-40B4-BE49-F238E27FC236}">
                  <a16:creationId xmlns:a16="http://schemas.microsoft.com/office/drawing/2014/main" id="{B667B751-3964-4312-BE81-955379FCFB2B}"/>
                </a:ext>
              </a:extLst>
            </p:cNvPr>
            <p:cNvCxnSpPr>
              <a:stCxn id="32" idx="3"/>
              <a:endCxn id="35" idx="0"/>
            </p:cNvCxnSpPr>
            <p:nvPr/>
          </p:nvCxnSpPr>
          <p:spPr bwMode="auto">
            <a:xfrm>
              <a:off x="8229019" y="2685822"/>
              <a:ext cx="1629998" cy="982306"/>
            </a:xfrm>
            <a:prstGeom prst="bentConnector2">
              <a:avLst/>
            </a:prstGeom>
            <a:solidFill>
              <a:schemeClr val="accent1"/>
            </a:solidFill>
            <a:ln w="38100" cap="flat" cmpd="sng" algn="ctr">
              <a:solidFill>
                <a:schemeClr val="tx1"/>
              </a:solidFill>
              <a:prstDash val="solid"/>
              <a:round/>
              <a:headEnd type="none" w="med" len="med"/>
              <a:tailEnd type="triangle"/>
            </a:ln>
          </p:spPr>
        </p:cxnSp>
        <p:cxnSp>
          <p:nvCxnSpPr>
            <p:cNvPr id="37" name="接點: 肘形 36">
              <a:extLst>
                <a:ext uri="{FF2B5EF4-FFF2-40B4-BE49-F238E27FC236}">
                  <a16:creationId xmlns:a16="http://schemas.microsoft.com/office/drawing/2014/main" id="{FB81DE4F-2A75-48F5-84CF-75EB64B8CEDF}"/>
                </a:ext>
              </a:extLst>
            </p:cNvPr>
            <p:cNvCxnSpPr>
              <a:cxnSpLocks/>
              <a:stCxn id="35" idx="2"/>
              <a:endCxn id="34" idx="3"/>
            </p:cNvCxnSpPr>
            <p:nvPr/>
          </p:nvCxnSpPr>
          <p:spPr bwMode="auto">
            <a:xfrm rot="5400000">
              <a:off x="8605607" y="3795591"/>
              <a:ext cx="876823" cy="1629998"/>
            </a:xfrm>
            <a:prstGeom prst="bentConnector2">
              <a:avLst/>
            </a:prstGeom>
            <a:solidFill>
              <a:schemeClr val="accent1"/>
            </a:solidFill>
            <a:ln w="38100" cap="flat" cmpd="sng" algn="ctr">
              <a:solidFill>
                <a:schemeClr val="tx1"/>
              </a:solidFill>
              <a:prstDash val="solid"/>
              <a:round/>
              <a:headEnd type="none" w="med" len="med"/>
              <a:tailEnd type="triangle"/>
            </a:ln>
          </p:spPr>
        </p:cxnSp>
        <p:cxnSp>
          <p:nvCxnSpPr>
            <p:cNvPr id="38" name="直線單箭頭接點 37">
              <a:extLst>
                <a:ext uri="{FF2B5EF4-FFF2-40B4-BE49-F238E27FC236}">
                  <a16:creationId xmlns:a16="http://schemas.microsoft.com/office/drawing/2014/main" id="{66BDE676-25CF-4285-80F2-0B8CB491BDA8}"/>
                </a:ext>
              </a:extLst>
            </p:cNvPr>
            <p:cNvCxnSpPr>
              <a:cxnSpLocks/>
              <a:stCxn id="34" idx="1"/>
              <a:endCxn id="33" idx="3"/>
            </p:cNvCxnSpPr>
            <p:nvPr/>
          </p:nvCxnSpPr>
          <p:spPr bwMode="auto">
            <a:xfrm flipH="1">
              <a:off x="5858097" y="5049002"/>
              <a:ext cx="704552" cy="0"/>
            </a:xfrm>
            <a:prstGeom prst="straightConnector1">
              <a:avLst/>
            </a:prstGeom>
            <a:solidFill>
              <a:schemeClr val="accent1"/>
            </a:solidFill>
            <a:ln w="38100" cap="flat" cmpd="sng" algn="ctr">
              <a:solidFill>
                <a:schemeClr val="tx1"/>
              </a:solidFill>
              <a:prstDash val="solid"/>
              <a:round/>
              <a:headEnd type="none" w="med" len="med"/>
              <a:tailEnd type="triangle"/>
            </a:ln>
          </p:spPr>
        </p:cxnSp>
        <p:sp>
          <p:nvSpPr>
            <p:cNvPr id="39" name="文字方塊 38">
              <a:extLst>
                <a:ext uri="{FF2B5EF4-FFF2-40B4-BE49-F238E27FC236}">
                  <a16:creationId xmlns:a16="http://schemas.microsoft.com/office/drawing/2014/main" id="{5D3CC661-26E8-48D6-AE85-1639627AEBC1}"/>
                </a:ext>
              </a:extLst>
            </p:cNvPr>
            <p:cNvSpPr txBox="1"/>
            <p:nvPr/>
          </p:nvSpPr>
          <p:spPr>
            <a:xfrm>
              <a:off x="1767980" y="3743600"/>
              <a:ext cx="1859080" cy="400147"/>
            </a:xfrm>
            <a:prstGeom prst="rect">
              <a:avLst/>
            </a:prstGeom>
            <a:noFill/>
          </p:spPr>
          <p:txBody>
            <a:bodyPr wrap="square" rtlCol="0">
              <a:spAutoFit/>
            </a:bodyPr>
            <a:lstStyle/>
            <a:p>
              <a:r>
                <a:rPr lang="en-US" altLang="zh-TW" sz="1349" dirty="0">
                  <a:latin typeface="Times New Roman" panose="02020603050405020304" pitchFamily="18" charset="0"/>
                  <a:cs typeface="Times New Roman" panose="02020603050405020304" pitchFamily="18" charset="0"/>
                </a:rPr>
                <a:t>Output: 6°image</a:t>
              </a:r>
            </a:p>
          </p:txBody>
        </p:sp>
        <p:cxnSp>
          <p:nvCxnSpPr>
            <p:cNvPr id="40" name="直線單箭頭接點 39">
              <a:extLst>
                <a:ext uri="{FF2B5EF4-FFF2-40B4-BE49-F238E27FC236}">
                  <a16:creationId xmlns:a16="http://schemas.microsoft.com/office/drawing/2014/main" id="{D131DD40-5CAC-42AA-9EB4-18BA7308C6C7}"/>
                </a:ext>
              </a:extLst>
            </p:cNvPr>
            <p:cNvCxnSpPr>
              <a:cxnSpLocks/>
              <a:stCxn id="33" idx="1"/>
              <a:endCxn id="27" idx="3"/>
            </p:cNvCxnSpPr>
            <p:nvPr/>
          </p:nvCxnSpPr>
          <p:spPr bwMode="auto">
            <a:xfrm flipH="1" flipV="1">
              <a:off x="3468935" y="5049001"/>
              <a:ext cx="722792" cy="1"/>
            </a:xfrm>
            <a:prstGeom prst="straightConnector1">
              <a:avLst/>
            </a:prstGeom>
            <a:solidFill>
              <a:schemeClr val="accent1"/>
            </a:solidFill>
            <a:ln w="38100" cap="flat" cmpd="sng" algn="ctr">
              <a:solidFill>
                <a:schemeClr val="tx1"/>
              </a:solidFill>
              <a:prstDash val="solid"/>
              <a:round/>
              <a:headEnd type="none" w="med" len="med"/>
              <a:tailEnd type="triangle"/>
            </a:ln>
          </p:spPr>
        </p:cxnSp>
      </p:grpSp>
    </p:spTree>
    <p:extLst>
      <p:ext uri="{BB962C8B-B14F-4D97-AF65-F5344CB8AC3E}">
        <p14:creationId xmlns:p14="http://schemas.microsoft.com/office/powerpoint/2010/main" val="851750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25</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Model</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Loss Function</a:t>
            </a:r>
          </a:p>
          <a:p>
            <a:pPr lvl="1"/>
            <a:r>
              <a:rPr lang="en-US" sz="2000" i="0" dirty="0">
                <a:latin typeface="Arial" panose="020B0604020202020204" pitchFamily="34" charset="0"/>
                <a:cs typeface="Arial" panose="020B0604020202020204" pitchFamily="34" charset="0"/>
              </a:rPr>
              <a:t>SSIM</a:t>
            </a:r>
          </a:p>
          <a:p>
            <a:pPr lvl="1"/>
            <a:r>
              <a:rPr lang="en-US" sz="2000" i="0" dirty="0">
                <a:latin typeface="Arial" panose="020B0604020202020204" pitchFamily="34" charset="0"/>
                <a:cs typeface="Arial" panose="020B0604020202020204" pitchFamily="34" charset="0"/>
              </a:rPr>
              <a:t>PSNR</a:t>
            </a:r>
          </a:p>
        </p:txBody>
      </p:sp>
      <p:pic>
        <p:nvPicPr>
          <p:cNvPr id="22" name="圖片 21">
            <a:extLst>
              <a:ext uri="{FF2B5EF4-FFF2-40B4-BE49-F238E27FC236}">
                <a16:creationId xmlns:a16="http://schemas.microsoft.com/office/drawing/2014/main" id="{E5CCCA11-FB70-4DF5-9885-3AE35C65DA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2353" y="2412976"/>
            <a:ext cx="1790622" cy="2241322"/>
          </a:xfrm>
          <a:prstGeom prst="rect">
            <a:avLst/>
          </a:prstGeom>
        </p:spPr>
      </p:pic>
      <p:sp>
        <p:nvSpPr>
          <p:cNvPr id="23" name="文字方塊 22">
            <a:extLst>
              <a:ext uri="{FF2B5EF4-FFF2-40B4-BE49-F238E27FC236}">
                <a16:creationId xmlns:a16="http://schemas.microsoft.com/office/drawing/2014/main" id="{9A3E0F14-52FE-4EB0-A396-B5305CD44DCE}"/>
              </a:ext>
            </a:extLst>
          </p:cNvPr>
          <p:cNvSpPr txBox="1"/>
          <p:nvPr/>
        </p:nvSpPr>
        <p:spPr>
          <a:xfrm>
            <a:off x="2760871" y="2154306"/>
            <a:ext cx="1393584" cy="299954"/>
          </a:xfrm>
          <a:prstGeom prst="rect">
            <a:avLst/>
          </a:prstGeom>
          <a:noFill/>
        </p:spPr>
        <p:txBody>
          <a:bodyPr wrap="square" rtlCol="0">
            <a:spAutoFit/>
          </a:bodyPr>
          <a:lstStyle/>
          <a:p>
            <a:r>
              <a:rPr lang="en-US" altLang="zh-TW" sz="1349" dirty="0">
                <a:latin typeface="Times New Roman" panose="02020603050405020304" pitchFamily="18" charset="0"/>
                <a:cs typeface="Times New Roman" panose="02020603050405020304" pitchFamily="18" charset="0"/>
              </a:rPr>
              <a:t>Output: 6°image</a:t>
            </a:r>
          </a:p>
        </p:txBody>
      </p:sp>
      <p:sp>
        <p:nvSpPr>
          <p:cNvPr id="41" name="文字方塊 40">
            <a:extLst>
              <a:ext uri="{FF2B5EF4-FFF2-40B4-BE49-F238E27FC236}">
                <a16:creationId xmlns:a16="http://schemas.microsoft.com/office/drawing/2014/main" id="{315C6981-8DC5-4480-9758-056C1241C9B2}"/>
              </a:ext>
            </a:extLst>
          </p:cNvPr>
          <p:cNvSpPr txBox="1"/>
          <p:nvPr/>
        </p:nvSpPr>
        <p:spPr>
          <a:xfrm>
            <a:off x="610934" y="2145041"/>
            <a:ext cx="1888668" cy="299954"/>
          </a:xfrm>
          <a:prstGeom prst="rect">
            <a:avLst/>
          </a:prstGeom>
          <a:noFill/>
        </p:spPr>
        <p:txBody>
          <a:bodyPr wrap="square" rtlCol="0">
            <a:spAutoFit/>
          </a:bodyPr>
          <a:lstStyle/>
          <a:p>
            <a:r>
              <a:rPr lang="en-US" altLang="zh-TW" sz="1349" dirty="0">
                <a:latin typeface="Times New Roman" panose="02020603050405020304" pitchFamily="18" charset="0"/>
                <a:cs typeface="Times New Roman" panose="02020603050405020304" pitchFamily="18" charset="0"/>
              </a:rPr>
              <a:t>Ground Truth: 6°image</a:t>
            </a:r>
          </a:p>
        </p:txBody>
      </p:sp>
      <p:pic>
        <p:nvPicPr>
          <p:cNvPr id="42" name="圖片 41">
            <a:extLst>
              <a:ext uri="{FF2B5EF4-FFF2-40B4-BE49-F238E27FC236}">
                <a16:creationId xmlns:a16="http://schemas.microsoft.com/office/drawing/2014/main" id="{7D4D20BA-D648-4B2D-AC49-08717EDC74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934" y="2397391"/>
            <a:ext cx="1790622" cy="2241323"/>
          </a:xfrm>
          <a:prstGeom prst="rect">
            <a:avLst/>
          </a:prstGeom>
        </p:spPr>
      </p:pic>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8053127D-9AD8-4788-80E6-012E6A2E28AA}"/>
                  </a:ext>
                </a:extLst>
              </p:cNvPr>
              <p:cNvSpPr txBox="1"/>
              <p:nvPr/>
            </p:nvSpPr>
            <p:spPr>
              <a:xfrm>
                <a:off x="4614244" y="1924141"/>
                <a:ext cx="4331442" cy="6226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799" i="1">
                          <a:latin typeface="Cambria Math" panose="02040503050406030204" pitchFamily="18" charset="0"/>
                        </a:rPr>
                        <m:t>𝑆𝑆𝐼𝑀</m:t>
                      </m:r>
                      <m:r>
                        <a:rPr lang="en-US" altLang="zh-TW" sz="1799" i="1">
                          <a:latin typeface="Cambria Math" panose="02040503050406030204" pitchFamily="18" charset="0"/>
                        </a:rPr>
                        <m:t>(</m:t>
                      </m:r>
                      <m:r>
                        <a:rPr lang="en-US" altLang="zh-TW" sz="1799" i="1">
                          <a:latin typeface="Cambria Math" panose="02040503050406030204" pitchFamily="18" charset="0"/>
                        </a:rPr>
                        <m:t>𝑥</m:t>
                      </m:r>
                      <m:r>
                        <a:rPr lang="en-US" altLang="zh-TW" sz="1799" i="1">
                          <a:latin typeface="Cambria Math" panose="02040503050406030204" pitchFamily="18" charset="0"/>
                        </a:rPr>
                        <m:t>,</m:t>
                      </m:r>
                      <m:r>
                        <a:rPr lang="en-US" altLang="zh-TW" sz="1799" i="1">
                          <a:latin typeface="Cambria Math" panose="02040503050406030204" pitchFamily="18" charset="0"/>
                        </a:rPr>
                        <m:t>𝑦</m:t>
                      </m:r>
                      <m:r>
                        <a:rPr lang="en-US" altLang="zh-TW" sz="1799" i="1">
                          <a:latin typeface="Cambria Math" panose="02040503050406030204" pitchFamily="18" charset="0"/>
                        </a:rPr>
                        <m:t>)=</m:t>
                      </m:r>
                      <m:f>
                        <m:fPr>
                          <m:ctrlPr>
                            <a:rPr lang="en-US" altLang="zh-TW" sz="1799" i="1">
                              <a:latin typeface="Cambria Math" panose="02040503050406030204" pitchFamily="18" charset="0"/>
                            </a:rPr>
                          </m:ctrlPr>
                        </m:fPr>
                        <m:num>
                          <m:r>
                            <a:rPr lang="en-US" altLang="zh-TW" sz="1799" i="1">
                              <a:latin typeface="Cambria Math" panose="02040503050406030204" pitchFamily="18" charset="0"/>
                            </a:rPr>
                            <m:t>(</m:t>
                          </m:r>
                          <m:r>
                            <a:rPr lang="en-US" altLang="zh-TW" sz="1799" i="1">
                              <a:latin typeface="Cambria Math" panose="02040503050406030204" pitchFamily="18" charset="0"/>
                            </a:rPr>
                            <m:t>2</m:t>
                          </m:r>
                          <m:sSub>
                            <m:sSubPr>
                              <m:ctrlPr>
                                <a:rPr lang="en-US" altLang="zh-TW" sz="1799" i="1">
                                  <a:latin typeface="Cambria Math" panose="02040503050406030204" pitchFamily="18" charset="0"/>
                                </a:rPr>
                              </m:ctrlPr>
                            </m:sSubPr>
                            <m:e>
                              <m:r>
                                <a:rPr lang="zh-TW" altLang="en-US" sz="1799" i="1">
                                  <a:latin typeface="Cambria Math" panose="02040503050406030204" pitchFamily="18" charset="0"/>
                                </a:rPr>
                                <m:t>𝜇</m:t>
                              </m:r>
                            </m:e>
                            <m:sub>
                              <m:r>
                                <a:rPr lang="en-US" altLang="zh-TW" sz="1799" i="1">
                                  <a:latin typeface="Cambria Math" panose="02040503050406030204" pitchFamily="18" charset="0"/>
                                </a:rPr>
                                <m:t>𝑥</m:t>
                              </m:r>
                            </m:sub>
                          </m:sSub>
                          <m:sSub>
                            <m:sSubPr>
                              <m:ctrlPr>
                                <a:rPr lang="en-US" altLang="zh-TW" sz="1799" i="1">
                                  <a:latin typeface="Cambria Math" panose="02040503050406030204" pitchFamily="18" charset="0"/>
                                </a:rPr>
                              </m:ctrlPr>
                            </m:sSubPr>
                            <m:e>
                              <m:r>
                                <a:rPr lang="zh-TW" altLang="en-US" sz="1799" i="1">
                                  <a:latin typeface="Cambria Math" panose="02040503050406030204" pitchFamily="18" charset="0"/>
                                </a:rPr>
                                <m:t>𝜇</m:t>
                              </m:r>
                            </m:e>
                            <m:sub>
                              <m:r>
                                <a:rPr lang="en-US" altLang="zh-TW" sz="1799" i="1">
                                  <a:latin typeface="Cambria Math" panose="02040503050406030204" pitchFamily="18" charset="0"/>
                                </a:rPr>
                                <m:t>𝑦</m:t>
                              </m:r>
                            </m:sub>
                          </m:sSub>
                          <m:r>
                            <a:rPr lang="en-US" altLang="zh-TW" sz="1799" i="1">
                              <a:latin typeface="Cambria Math" panose="02040503050406030204" pitchFamily="18" charset="0"/>
                            </a:rPr>
                            <m:t>+</m:t>
                          </m:r>
                          <m:sSub>
                            <m:sSubPr>
                              <m:ctrlPr>
                                <a:rPr lang="en-US" altLang="zh-TW" sz="1799" i="1">
                                  <a:latin typeface="Cambria Math" panose="02040503050406030204" pitchFamily="18" charset="0"/>
                                </a:rPr>
                              </m:ctrlPr>
                            </m:sSubPr>
                            <m:e>
                              <m:r>
                                <a:rPr lang="en-US" altLang="zh-TW" sz="1799" i="1">
                                  <a:latin typeface="Cambria Math" panose="02040503050406030204" pitchFamily="18" charset="0"/>
                                </a:rPr>
                                <m:t>𝑐</m:t>
                              </m:r>
                            </m:e>
                            <m:sub>
                              <m:r>
                                <a:rPr lang="en-US" altLang="zh-TW" sz="1799" i="1">
                                  <a:latin typeface="Cambria Math" panose="02040503050406030204" pitchFamily="18" charset="0"/>
                                </a:rPr>
                                <m:t>1</m:t>
                              </m:r>
                            </m:sub>
                          </m:sSub>
                          <m:r>
                            <a:rPr lang="en-US" altLang="zh-TW" sz="1799" i="1">
                              <a:latin typeface="Cambria Math" panose="02040503050406030204" pitchFamily="18" charset="0"/>
                            </a:rPr>
                            <m:t>)(</m:t>
                          </m:r>
                          <m:r>
                            <a:rPr lang="en-US" altLang="zh-TW" sz="1799" i="1">
                              <a:latin typeface="Cambria Math" panose="02040503050406030204" pitchFamily="18" charset="0"/>
                            </a:rPr>
                            <m:t>2</m:t>
                          </m:r>
                          <m:sSub>
                            <m:sSubPr>
                              <m:ctrlPr>
                                <a:rPr lang="en-US" altLang="zh-TW" sz="1799" i="1">
                                  <a:latin typeface="Cambria Math" panose="02040503050406030204" pitchFamily="18" charset="0"/>
                                </a:rPr>
                              </m:ctrlPr>
                            </m:sSubPr>
                            <m:e>
                              <m:r>
                                <a:rPr lang="zh-TW" altLang="en-US" sz="1799" i="1">
                                  <a:latin typeface="Cambria Math" panose="02040503050406030204" pitchFamily="18" charset="0"/>
                                </a:rPr>
                                <m:t>𝜎</m:t>
                              </m:r>
                            </m:e>
                            <m:sub>
                              <m:r>
                                <a:rPr lang="en-US" altLang="zh-TW" sz="1799" i="1">
                                  <a:latin typeface="Cambria Math" panose="02040503050406030204" pitchFamily="18" charset="0"/>
                                </a:rPr>
                                <m:t>𝑥𝑦</m:t>
                              </m:r>
                            </m:sub>
                          </m:sSub>
                          <m:r>
                            <a:rPr lang="en-US" altLang="zh-TW" sz="1799" i="1">
                              <a:latin typeface="Cambria Math" panose="02040503050406030204" pitchFamily="18" charset="0"/>
                            </a:rPr>
                            <m:t>+</m:t>
                          </m:r>
                          <m:sSub>
                            <m:sSubPr>
                              <m:ctrlPr>
                                <a:rPr lang="en-US" altLang="zh-TW" sz="1799" i="1">
                                  <a:latin typeface="Cambria Math" panose="02040503050406030204" pitchFamily="18" charset="0"/>
                                </a:rPr>
                              </m:ctrlPr>
                            </m:sSubPr>
                            <m:e>
                              <m:r>
                                <a:rPr lang="en-US" altLang="zh-TW" sz="1799" i="1">
                                  <a:latin typeface="Cambria Math" panose="02040503050406030204" pitchFamily="18" charset="0"/>
                                </a:rPr>
                                <m:t>𝑐</m:t>
                              </m:r>
                            </m:e>
                            <m:sub>
                              <m:r>
                                <a:rPr lang="en-US" altLang="zh-TW" sz="1799" i="1">
                                  <a:latin typeface="Cambria Math" panose="02040503050406030204" pitchFamily="18" charset="0"/>
                                </a:rPr>
                                <m:t>2</m:t>
                              </m:r>
                            </m:sub>
                          </m:sSub>
                          <m:r>
                            <a:rPr lang="en-US" altLang="zh-TW" sz="1799" i="1">
                              <a:latin typeface="Cambria Math" panose="02040503050406030204" pitchFamily="18" charset="0"/>
                            </a:rPr>
                            <m:t>)</m:t>
                          </m:r>
                        </m:num>
                        <m:den>
                          <m:r>
                            <a:rPr lang="en-US" altLang="zh-TW" sz="1799" i="1">
                              <a:latin typeface="Cambria Math" panose="02040503050406030204" pitchFamily="18" charset="0"/>
                            </a:rPr>
                            <m:t>(</m:t>
                          </m:r>
                          <m:sSubSup>
                            <m:sSubSupPr>
                              <m:ctrlPr>
                                <a:rPr lang="en-US" altLang="zh-TW" sz="1799" i="1">
                                  <a:latin typeface="Cambria Math" panose="02040503050406030204" pitchFamily="18" charset="0"/>
                                </a:rPr>
                              </m:ctrlPr>
                            </m:sSubSupPr>
                            <m:e>
                              <m:r>
                                <a:rPr lang="zh-TW" altLang="en-US" sz="1799" i="1">
                                  <a:latin typeface="Cambria Math" panose="02040503050406030204" pitchFamily="18" charset="0"/>
                                </a:rPr>
                                <m:t>𝜇</m:t>
                              </m:r>
                            </m:e>
                            <m:sub>
                              <m:r>
                                <a:rPr lang="en-US" altLang="zh-TW" sz="1799" i="1">
                                  <a:latin typeface="Cambria Math" panose="02040503050406030204" pitchFamily="18" charset="0"/>
                                </a:rPr>
                                <m:t>𝑥</m:t>
                              </m:r>
                            </m:sub>
                            <m:sup>
                              <m:r>
                                <a:rPr lang="en-US" altLang="zh-TW" sz="1799" i="1">
                                  <a:latin typeface="Cambria Math" panose="02040503050406030204" pitchFamily="18" charset="0"/>
                                </a:rPr>
                                <m:t>2</m:t>
                              </m:r>
                            </m:sup>
                          </m:sSubSup>
                          <m:r>
                            <a:rPr lang="en-US" altLang="zh-TW" sz="1799" i="1">
                              <a:latin typeface="Cambria Math" panose="02040503050406030204" pitchFamily="18" charset="0"/>
                            </a:rPr>
                            <m:t>+</m:t>
                          </m:r>
                          <m:sSubSup>
                            <m:sSubSupPr>
                              <m:ctrlPr>
                                <a:rPr lang="en-US" altLang="zh-TW" sz="1799" i="1">
                                  <a:latin typeface="Cambria Math" panose="02040503050406030204" pitchFamily="18" charset="0"/>
                                </a:rPr>
                              </m:ctrlPr>
                            </m:sSubSupPr>
                            <m:e>
                              <m:r>
                                <a:rPr lang="zh-TW" altLang="en-US" sz="1799" i="1">
                                  <a:latin typeface="Cambria Math" panose="02040503050406030204" pitchFamily="18" charset="0"/>
                                </a:rPr>
                                <m:t>𝜇</m:t>
                              </m:r>
                            </m:e>
                            <m:sub>
                              <m:r>
                                <a:rPr lang="en-US" altLang="zh-TW" sz="1799" i="1">
                                  <a:latin typeface="Cambria Math" panose="02040503050406030204" pitchFamily="18" charset="0"/>
                                </a:rPr>
                                <m:t>𝑦</m:t>
                              </m:r>
                            </m:sub>
                            <m:sup>
                              <m:r>
                                <a:rPr lang="en-US" altLang="zh-TW" sz="1799" i="1">
                                  <a:latin typeface="Cambria Math" panose="02040503050406030204" pitchFamily="18" charset="0"/>
                                </a:rPr>
                                <m:t>2</m:t>
                              </m:r>
                            </m:sup>
                          </m:sSubSup>
                          <m:r>
                            <a:rPr lang="en-US" altLang="zh-TW" sz="1799" i="1">
                              <a:latin typeface="Cambria Math" panose="02040503050406030204" pitchFamily="18" charset="0"/>
                            </a:rPr>
                            <m:t>+</m:t>
                          </m:r>
                          <m:sSub>
                            <m:sSubPr>
                              <m:ctrlPr>
                                <a:rPr lang="en-US" altLang="zh-TW" sz="1799" i="1">
                                  <a:latin typeface="Cambria Math" panose="02040503050406030204" pitchFamily="18" charset="0"/>
                                </a:rPr>
                              </m:ctrlPr>
                            </m:sSubPr>
                            <m:e>
                              <m:r>
                                <a:rPr lang="en-US" altLang="zh-TW" sz="1799" i="1">
                                  <a:latin typeface="Cambria Math" panose="02040503050406030204" pitchFamily="18" charset="0"/>
                                </a:rPr>
                                <m:t>𝑐</m:t>
                              </m:r>
                            </m:e>
                            <m:sub>
                              <m:r>
                                <a:rPr lang="en-US" altLang="zh-TW" sz="1799" i="1">
                                  <a:latin typeface="Cambria Math" panose="02040503050406030204" pitchFamily="18" charset="0"/>
                                </a:rPr>
                                <m:t>1</m:t>
                              </m:r>
                            </m:sub>
                          </m:sSub>
                          <m:r>
                            <a:rPr lang="en-US" altLang="zh-TW" sz="1799" i="1">
                              <a:latin typeface="Cambria Math" panose="02040503050406030204" pitchFamily="18" charset="0"/>
                            </a:rPr>
                            <m:t>)(</m:t>
                          </m:r>
                          <m:sSubSup>
                            <m:sSubSupPr>
                              <m:ctrlPr>
                                <a:rPr lang="en-US" altLang="zh-TW" sz="1799" i="1">
                                  <a:latin typeface="Cambria Math" panose="02040503050406030204" pitchFamily="18" charset="0"/>
                                </a:rPr>
                              </m:ctrlPr>
                            </m:sSubSupPr>
                            <m:e>
                              <m:r>
                                <a:rPr lang="zh-TW" altLang="en-US" sz="1799" i="1">
                                  <a:latin typeface="Cambria Math" panose="02040503050406030204" pitchFamily="18" charset="0"/>
                                </a:rPr>
                                <m:t>𝜎</m:t>
                              </m:r>
                            </m:e>
                            <m:sub>
                              <m:r>
                                <a:rPr lang="en-US" altLang="zh-TW" sz="1799" i="1">
                                  <a:latin typeface="Cambria Math" panose="02040503050406030204" pitchFamily="18" charset="0"/>
                                </a:rPr>
                                <m:t>𝑥</m:t>
                              </m:r>
                            </m:sub>
                            <m:sup>
                              <m:r>
                                <a:rPr lang="en-US" altLang="zh-TW" sz="1799" i="1">
                                  <a:latin typeface="Cambria Math" panose="02040503050406030204" pitchFamily="18" charset="0"/>
                                </a:rPr>
                                <m:t>2</m:t>
                              </m:r>
                            </m:sup>
                          </m:sSubSup>
                          <m:r>
                            <a:rPr lang="en-US" altLang="zh-TW" sz="1799" i="1">
                              <a:latin typeface="Cambria Math" panose="02040503050406030204" pitchFamily="18" charset="0"/>
                            </a:rPr>
                            <m:t>+</m:t>
                          </m:r>
                          <m:sSubSup>
                            <m:sSubSupPr>
                              <m:ctrlPr>
                                <a:rPr lang="en-US" altLang="zh-TW" sz="1799" i="1">
                                  <a:latin typeface="Cambria Math" panose="02040503050406030204" pitchFamily="18" charset="0"/>
                                </a:rPr>
                              </m:ctrlPr>
                            </m:sSubSupPr>
                            <m:e>
                              <m:r>
                                <a:rPr lang="zh-TW" altLang="en-US" sz="1799" i="1">
                                  <a:latin typeface="Cambria Math" panose="02040503050406030204" pitchFamily="18" charset="0"/>
                                </a:rPr>
                                <m:t>𝜎</m:t>
                              </m:r>
                            </m:e>
                            <m:sub>
                              <m:r>
                                <a:rPr lang="en-US" altLang="zh-TW" sz="1799" i="1">
                                  <a:latin typeface="Cambria Math" panose="02040503050406030204" pitchFamily="18" charset="0"/>
                                </a:rPr>
                                <m:t>𝑦</m:t>
                              </m:r>
                            </m:sub>
                            <m:sup>
                              <m:r>
                                <a:rPr lang="en-US" altLang="zh-TW" sz="1799" i="1">
                                  <a:latin typeface="Cambria Math" panose="02040503050406030204" pitchFamily="18" charset="0"/>
                                </a:rPr>
                                <m:t>2</m:t>
                              </m:r>
                            </m:sup>
                          </m:sSubSup>
                          <m:r>
                            <a:rPr lang="en-US" altLang="zh-TW" sz="1799" i="1">
                              <a:latin typeface="Cambria Math" panose="02040503050406030204" pitchFamily="18" charset="0"/>
                            </a:rPr>
                            <m:t>+</m:t>
                          </m:r>
                          <m:sSub>
                            <m:sSubPr>
                              <m:ctrlPr>
                                <a:rPr lang="en-US" altLang="zh-TW" sz="1799" i="1">
                                  <a:latin typeface="Cambria Math" panose="02040503050406030204" pitchFamily="18" charset="0"/>
                                </a:rPr>
                              </m:ctrlPr>
                            </m:sSubPr>
                            <m:e>
                              <m:r>
                                <a:rPr lang="en-US" altLang="zh-TW" sz="1799" i="1">
                                  <a:latin typeface="Cambria Math" panose="02040503050406030204" pitchFamily="18" charset="0"/>
                                </a:rPr>
                                <m:t>𝑐</m:t>
                              </m:r>
                            </m:e>
                            <m:sub>
                              <m:r>
                                <a:rPr lang="en-US" altLang="zh-TW" sz="1799" i="1">
                                  <a:latin typeface="Cambria Math" panose="02040503050406030204" pitchFamily="18" charset="0"/>
                                </a:rPr>
                                <m:t>2</m:t>
                              </m:r>
                            </m:sub>
                          </m:sSub>
                          <m:r>
                            <a:rPr lang="en-US" altLang="zh-TW" sz="1799" i="1">
                              <a:latin typeface="Cambria Math" panose="02040503050406030204" pitchFamily="18" charset="0"/>
                            </a:rPr>
                            <m:t>)</m:t>
                          </m:r>
                        </m:den>
                      </m:f>
                    </m:oMath>
                  </m:oMathPara>
                </a14:m>
                <a:endParaRPr lang="zh-TW" altLang="en-US" sz="1799" dirty="0"/>
              </a:p>
            </p:txBody>
          </p:sp>
        </mc:Choice>
        <mc:Fallback xmlns="">
          <p:sp>
            <p:nvSpPr>
              <p:cNvPr id="43" name="文字方塊 42">
                <a:extLst>
                  <a:ext uri="{FF2B5EF4-FFF2-40B4-BE49-F238E27FC236}">
                    <a16:creationId xmlns:a16="http://schemas.microsoft.com/office/drawing/2014/main" id="{8053127D-9AD8-4788-80E6-012E6A2E28AA}"/>
                  </a:ext>
                </a:extLst>
              </p:cNvPr>
              <p:cNvSpPr txBox="1">
                <a:spLocks noRot="1" noChangeAspect="1" noMove="1" noResize="1" noEditPoints="1" noAdjustHandles="1" noChangeArrowheads="1" noChangeShapeType="1" noTextEdit="1"/>
              </p:cNvSpPr>
              <p:nvPr/>
            </p:nvSpPr>
            <p:spPr>
              <a:xfrm>
                <a:off x="4614244" y="1924141"/>
                <a:ext cx="4331442" cy="622671"/>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818F0AE5-DA1A-444D-81CD-F8A63A4478AD}"/>
                  </a:ext>
                </a:extLst>
              </p:cNvPr>
              <p:cNvSpPr txBox="1"/>
              <p:nvPr/>
            </p:nvSpPr>
            <p:spPr>
              <a:xfrm>
                <a:off x="5584060" y="3247629"/>
                <a:ext cx="2391809" cy="572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799" i="1">
                          <a:latin typeface="Cambria Math" panose="02040503050406030204" pitchFamily="18" charset="0"/>
                        </a:rPr>
                        <m:t>𝑃𝑆𝑁𝑅</m:t>
                      </m:r>
                      <m:r>
                        <a:rPr lang="en-US" altLang="zh-TW" sz="1799" i="1">
                          <a:latin typeface="Cambria Math" panose="02040503050406030204" pitchFamily="18" charset="0"/>
                        </a:rPr>
                        <m:t>=</m:t>
                      </m:r>
                      <m:r>
                        <a:rPr lang="en-US" altLang="zh-TW" sz="1799" i="1">
                          <a:latin typeface="Cambria Math" panose="02040503050406030204" pitchFamily="18" charset="0"/>
                        </a:rPr>
                        <m:t>20</m:t>
                      </m:r>
                      <m:sSub>
                        <m:sSubPr>
                          <m:ctrlPr>
                            <a:rPr lang="en-US" altLang="zh-TW" sz="1799" i="1">
                              <a:latin typeface="Cambria Math" panose="02040503050406030204" pitchFamily="18" charset="0"/>
                            </a:rPr>
                          </m:ctrlPr>
                        </m:sSubPr>
                        <m:e>
                          <m:r>
                            <a:rPr lang="en-US" altLang="zh-TW" sz="1799" i="1">
                              <a:latin typeface="Cambria Math" panose="02040503050406030204" pitchFamily="18" charset="0"/>
                            </a:rPr>
                            <m:t>𝑙𝑜𝑔</m:t>
                          </m:r>
                        </m:e>
                        <m:sub>
                          <m:r>
                            <a:rPr lang="en-US" altLang="zh-TW" sz="1799" i="1">
                              <a:latin typeface="Cambria Math" panose="02040503050406030204" pitchFamily="18" charset="0"/>
                            </a:rPr>
                            <m:t>10</m:t>
                          </m:r>
                        </m:sub>
                      </m:sSub>
                      <m:f>
                        <m:fPr>
                          <m:ctrlPr>
                            <a:rPr lang="en-US" altLang="zh-TW" sz="1799" i="1">
                              <a:latin typeface="Cambria Math" panose="02040503050406030204" pitchFamily="18" charset="0"/>
                            </a:rPr>
                          </m:ctrlPr>
                        </m:fPr>
                        <m:num>
                          <m:sSub>
                            <m:sSubPr>
                              <m:ctrlPr>
                                <a:rPr lang="en-US" altLang="zh-TW" sz="1799" i="1">
                                  <a:latin typeface="Cambria Math" panose="02040503050406030204" pitchFamily="18" charset="0"/>
                                </a:rPr>
                              </m:ctrlPr>
                            </m:sSubPr>
                            <m:e>
                              <m:r>
                                <a:rPr lang="en-US" altLang="zh-TW" sz="1799" i="1">
                                  <a:latin typeface="Cambria Math" panose="02040503050406030204" pitchFamily="18" charset="0"/>
                                </a:rPr>
                                <m:t>𝑀𝐴𝑋</m:t>
                              </m:r>
                            </m:e>
                            <m:sub>
                              <m:r>
                                <a:rPr lang="en-US" altLang="zh-TW" sz="1799" i="1">
                                  <a:latin typeface="Cambria Math" panose="02040503050406030204" pitchFamily="18" charset="0"/>
                                </a:rPr>
                                <m:t>𝐼</m:t>
                              </m:r>
                            </m:sub>
                          </m:sSub>
                        </m:num>
                        <m:den>
                          <m:rad>
                            <m:radPr>
                              <m:degHide m:val="on"/>
                              <m:ctrlPr>
                                <a:rPr lang="en-US" altLang="zh-TW" sz="1799" i="1">
                                  <a:latin typeface="Cambria Math" panose="02040503050406030204" pitchFamily="18" charset="0"/>
                                </a:rPr>
                              </m:ctrlPr>
                            </m:radPr>
                            <m:deg/>
                            <m:e>
                              <m:r>
                                <a:rPr lang="en-US" altLang="zh-TW" sz="1799" i="1">
                                  <a:latin typeface="Cambria Math" panose="02040503050406030204" pitchFamily="18" charset="0"/>
                                </a:rPr>
                                <m:t>𝑀𝑆𝐸</m:t>
                              </m:r>
                            </m:e>
                          </m:rad>
                        </m:den>
                      </m:f>
                    </m:oMath>
                  </m:oMathPara>
                </a14:m>
                <a:endParaRPr lang="zh-TW" altLang="en-US" sz="1799" dirty="0"/>
              </a:p>
            </p:txBody>
          </p:sp>
        </mc:Choice>
        <mc:Fallback xmlns="">
          <p:sp>
            <p:nvSpPr>
              <p:cNvPr id="44" name="文字方塊 43">
                <a:extLst>
                  <a:ext uri="{FF2B5EF4-FFF2-40B4-BE49-F238E27FC236}">
                    <a16:creationId xmlns:a16="http://schemas.microsoft.com/office/drawing/2014/main" id="{818F0AE5-DA1A-444D-81CD-F8A63A4478AD}"/>
                  </a:ext>
                </a:extLst>
              </p:cNvPr>
              <p:cNvSpPr txBox="1">
                <a:spLocks noRot="1" noChangeAspect="1" noMove="1" noResize="1" noEditPoints="1" noAdjustHandles="1" noChangeArrowheads="1" noChangeShapeType="1" noTextEdit="1"/>
              </p:cNvSpPr>
              <p:nvPr/>
            </p:nvSpPr>
            <p:spPr>
              <a:xfrm>
                <a:off x="5584060" y="3247629"/>
                <a:ext cx="2391809" cy="572016"/>
              </a:xfrm>
              <a:prstGeom prst="rect">
                <a:avLst/>
              </a:prstGeom>
              <a:blipFill>
                <a:blip r:embed="rId5"/>
                <a:stretch>
                  <a:fillRect/>
                </a:stretch>
              </a:blipFill>
            </p:spPr>
            <p:txBody>
              <a:bodyPr/>
              <a:lstStyle/>
              <a:p>
                <a:r>
                  <a:rPr lang="zh-TW" altLang="en-US">
                    <a:noFill/>
                  </a:rPr>
                  <a:t> </a:t>
                </a:r>
              </a:p>
            </p:txBody>
          </p:sp>
        </mc:Fallback>
      </mc:AlternateContent>
      <p:sp>
        <p:nvSpPr>
          <p:cNvPr id="51" name="文字方塊 50">
            <a:extLst>
              <a:ext uri="{FF2B5EF4-FFF2-40B4-BE49-F238E27FC236}">
                <a16:creationId xmlns:a16="http://schemas.microsoft.com/office/drawing/2014/main" id="{B6C379A0-A549-494C-8AE6-D4F4579FAEA3}"/>
              </a:ext>
            </a:extLst>
          </p:cNvPr>
          <p:cNvSpPr txBox="1"/>
          <p:nvPr/>
        </p:nvSpPr>
        <p:spPr>
          <a:xfrm>
            <a:off x="6245980" y="103387"/>
            <a:ext cx="2817320" cy="507575"/>
          </a:xfrm>
          <a:prstGeom prst="rect">
            <a:avLst/>
          </a:prstGeom>
          <a:noFill/>
        </p:spPr>
        <p:txBody>
          <a:bodyPr wrap="square">
            <a:spAutoFit/>
          </a:bodyPr>
          <a:lstStyle/>
          <a:p>
            <a:r>
              <a:rPr lang="en-US" altLang="zh-TW" sz="1349" dirty="0">
                <a:latin typeface="Times New Roman" panose="02020603050405020304" pitchFamily="18" charset="0"/>
                <a:cs typeface="Times New Roman" panose="02020603050405020304" pitchFamily="18" charset="0"/>
                <a:sym typeface="微软雅黑 Light" panose="020B0502040204020203" pitchFamily="34" charset="-122"/>
              </a:rPr>
              <a:t>PSNR: Peak Signal-to-Noise Ratio</a:t>
            </a:r>
          </a:p>
          <a:p>
            <a:r>
              <a:rPr lang="en-US" altLang="zh-TW" sz="1349" dirty="0">
                <a:latin typeface="Times New Roman" panose="02020603050405020304" pitchFamily="18" charset="0"/>
                <a:cs typeface="Times New Roman" panose="02020603050405020304" pitchFamily="18" charset="0"/>
                <a:sym typeface="微软雅黑 Light" panose="020B0502040204020203" pitchFamily="34" charset="-122"/>
              </a:rPr>
              <a:t>MSE: </a:t>
            </a:r>
            <a:r>
              <a:rPr lang="zh-TW" altLang="en-US" sz="1349" dirty="0">
                <a:latin typeface="Times New Roman" panose="02020603050405020304" pitchFamily="18" charset="0"/>
                <a:cs typeface="Times New Roman" panose="02020603050405020304" pitchFamily="18" charset="0"/>
                <a:sym typeface="微软雅黑 Light" panose="020B0502040204020203" pitchFamily="34" charset="-122"/>
              </a:rPr>
              <a:t> </a:t>
            </a:r>
            <a:r>
              <a:rPr lang="en-US" altLang="zh-TW" sz="1349" dirty="0">
                <a:latin typeface="Times New Roman" panose="02020603050405020304" pitchFamily="18" charset="0"/>
                <a:cs typeface="Times New Roman" panose="02020603050405020304" pitchFamily="18" charset="0"/>
                <a:sym typeface="微软雅黑 Light" panose="020B0502040204020203" pitchFamily="34" charset="-122"/>
              </a:rPr>
              <a:t>Mean Squared Error</a:t>
            </a:r>
            <a:endParaRPr lang="en-US" altLang="zh-TW" sz="1349"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353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26</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pPr marL="114300" indent="0">
              <a:buNone/>
            </a:pPr>
            <a:r>
              <a:rPr lang="en-US" sz="2000" b="1" dirty="0">
                <a:latin typeface="Arial" panose="020B0604020202020204" pitchFamily="34" charset="0"/>
                <a:cs typeface="Arial" panose="020B0604020202020204" pitchFamily="34" charset="0"/>
              </a:rPr>
              <a:t>Environment Setting1</a:t>
            </a:r>
          </a:p>
          <a:p>
            <a:r>
              <a:rPr lang="en-US" sz="2000" dirty="0">
                <a:latin typeface="Arial" panose="020B0604020202020204" pitchFamily="34" charset="0"/>
                <a:cs typeface="Arial" panose="020B0604020202020204" pitchFamily="34" charset="0"/>
              </a:rPr>
              <a:t>RAM: 24GB </a:t>
            </a:r>
          </a:p>
          <a:p>
            <a:r>
              <a:rPr lang="en-US" sz="2000" dirty="0">
                <a:latin typeface="Arial" panose="020B0604020202020204" pitchFamily="34" charset="0"/>
                <a:cs typeface="Arial" panose="020B0604020202020204" pitchFamily="34" charset="0"/>
              </a:rPr>
              <a:t>CPU: Intel Core i7-10750</a:t>
            </a:r>
          </a:p>
          <a:p>
            <a:r>
              <a:rPr lang="en-US" sz="2000" dirty="0">
                <a:latin typeface="Arial" panose="020B0604020202020204" pitchFamily="34" charset="0"/>
                <a:cs typeface="Arial" panose="020B0604020202020204" pitchFamily="34" charset="0"/>
              </a:rPr>
              <a:t>GPU: NVIDIA GeForce RTX 2060</a:t>
            </a:r>
          </a:p>
        </p:txBody>
      </p:sp>
      <p:pic>
        <p:nvPicPr>
          <p:cNvPr id="3" name="圖片 2">
            <a:extLst>
              <a:ext uri="{FF2B5EF4-FFF2-40B4-BE49-F238E27FC236}">
                <a16:creationId xmlns:a16="http://schemas.microsoft.com/office/drawing/2014/main" id="{EC20E3C7-0296-4949-967A-3B02C64B9DFE}"/>
              </a:ext>
            </a:extLst>
          </p:cNvPr>
          <p:cNvPicPr>
            <a:picLocks noChangeAspect="1"/>
          </p:cNvPicPr>
          <p:nvPr/>
        </p:nvPicPr>
        <p:blipFill>
          <a:blip r:embed="rId3"/>
          <a:stretch>
            <a:fillRect/>
          </a:stretch>
        </p:blipFill>
        <p:spPr>
          <a:xfrm>
            <a:off x="1355113" y="2571750"/>
            <a:ext cx="3216887" cy="1833478"/>
          </a:xfrm>
          <a:prstGeom prst="rect">
            <a:avLst/>
          </a:prstGeom>
        </p:spPr>
      </p:pic>
      <p:grpSp>
        <p:nvGrpSpPr>
          <p:cNvPr id="16" name="群組 15">
            <a:extLst>
              <a:ext uri="{FF2B5EF4-FFF2-40B4-BE49-F238E27FC236}">
                <a16:creationId xmlns:a16="http://schemas.microsoft.com/office/drawing/2014/main" id="{D20AB65B-690A-4814-945E-CD00FE4257BA}"/>
              </a:ext>
            </a:extLst>
          </p:cNvPr>
          <p:cNvGrpSpPr/>
          <p:nvPr/>
        </p:nvGrpSpPr>
        <p:grpSpPr>
          <a:xfrm>
            <a:off x="5283449" y="236629"/>
            <a:ext cx="3312368" cy="4515424"/>
            <a:chOff x="1255688" y="2185347"/>
            <a:chExt cx="3375628" cy="4601661"/>
          </a:xfrm>
        </p:grpSpPr>
        <p:pic>
          <p:nvPicPr>
            <p:cNvPr id="17" name="圖片 16">
              <a:extLst>
                <a:ext uri="{FF2B5EF4-FFF2-40B4-BE49-F238E27FC236}">
                  <a16:creationId xmlns:a16="http://schemas.microsoft.com/office/drawing/2014/main" id="{7E6C88F8-2EC5-4CAB-B481-D86E7CA93A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5688" y="2185347"/>
              <a:ext cx="3375628" cy="4225275"/>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1AD64C9D-BBC2-44E2-B097-8D448862BA5C}"/>
                    </a:ext>
                  </a:extLst>
                </p:cNvPr>
                <p:cNvSpPr txBox="1"/>
                <p:nvPr/>
              </p:nvSpPr>
              <p:spPr>
                <a:xfrm>
                  <a:off x="2053825" y="6410622"/>
                  <a:ext cx="2077543" cy="376386"/>
                </a:xfrm>
                <a:prstGeom prst="rect">
                  <a:avLst/>
                </a:prstGeom>
                <a:noFill/>
              </p:spPr>
              <p:txBody>
                <a:bodyPr wrap="square">
                  <a:spAutoFit/>
                </a:bodyPr>
                <a:lstStyle/>
                <a:p>
                  <a:pPr algn="just"/>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2,352</a:t>
                  </a:r>
                  <a14:m>
                    <m:oMath xmlns:m="http://schemas.openxmlformats.org/officeDocument/2006/math">
                      <m:r>
                        <a:rPr lang="en-US"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2,944 pixels</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98C72720-C6CD-41EF-8E84-DE373315934F}"/>
                    </a:ext>
                  </a:extLst>
                </p:cNvPr>
                <p:cNvSpPr txBox="1">
                  <a:spLocks noRot="1" noChangeAspect="1" noMove="1" noResize="1" noEditPoints="1" noAdjustHandles="1" noChangeArrowheads="1" noChangeShapeType="1" noTextEdit="1"/>
                </p:cNvSpPr>
                <p:nvPr/>
              </p:nvSpPr>
              <p:spPr>
                <a:xfrm>
                  <a:off x="2053825" y="6410622"/>
                  <a:ext cx="2077543" cy="376386"/>
                </a:xfrm>
                <a:prstGeom prst="rect">
                  <a:avLst/>
                </a:prstGeom>
                <a:blipFill>
                  <a:blip r:embed="rId5"/>
                  <a:stretch>
                    <a:fillRect l="-2388" t="-8197" r="-299" b="-24590"/>
                  </a:stretch>
                </a:blipFill>
              </p:spPr>
              <p:txBody>
                <a:bodyPr/>
                <a:lstStyle/>
                <a:p>
                  <a:r>
                    <a:rPr lang="zh-TW" altLang="en-US">
                      <a:noFill/>
                    </a:rPr>
                    <a:t> </a:t>
                  </a:r>
                </a:p>
              </p:txBody>
            </p:sp>
          </mc:Fallback>
        </mc:AlternateContent>
      </p:grpSp>
      <p:pic>
        <p:nvPicPr>
          <p:cNvPr id="19" name="Picture 2" descr="叉图片素材_免费叉PNG设计图片大全_图精灵">
            <a:extLst>
              <a:ext uri="{FF2B5EF4-FFF2-40B4-BE49-F238E27FC236}">
                <a16:creationId xmlns:a16="http://schemas.microsoft.com/office/drawing/2014/main" id="{9B137284-338B-48AF-9C40-1B80EB47070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34125" y="1235132"/>
            <a:ext cx="3011016" cy="30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27</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pPr marL="114300" indent="0">
              <a:buNone/>
            </a:pPr>
            <a:r>
              <a:rPr lang="en-US" sz="2000" b="1" dirty="0">
                <a:latin typeface="Arial" panose="020B0604020202020204" pitchFamily="34" charset="0"/>
                <a:cs typeface="Arial" panose="020B0604020202020204" pitchFamily="34" charset="0"/>
              </a:rPr>
              <a:t>Environment Setting</a:t>
            </a:r>
            <a:r>
              <a:rPr lang="en-US" altLang="zh-TW"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RAM: 32GB </a:t>
            </a:r>
          </a:p>
          <a:p>
            <a:r>
              <a:rPr lang="en-US" sz="2000" dirty="0">
                <a:latin typeface="Arial" panose="020B0604020202020204" pitchFamily="34" charset="0"/>
                <a:cs typeface="Arial" panose="020B0604020202020204" pitchFamily="34" charset="0"/>
              </a:rPr>
              <a:t>CPU: AMD Ryzen 7 5800X 8 - Core</a:t>
            </a:r>
          </a:p>
          <a:p>
            <a:r>
              <a:rPr lang="en-US" sz="2000" dirty="0">
                <a:latin typeface="Arial" panose="020B0604020202020204" pitchFamily="34" charset="0"/>
                <a:cs typeface="Arial" panose="020B0604020202020204" pitchFamily="34" charset="0"/>
              </a:rPr>
              <a:t>GPU: NVIDIA GeForce RTX 3090</a:t>
            </a:r>
          </a:p>
        </p:txBody>
      </p:sp>
      <p:pic>
        <p:nvPicPr>
          <p:cNvPr id="3" name="圖片 2">
            <a:extLst>
              <a:ext uri="{FF2B5EF4-FFF2-40B4-BE49-F238E27FC236}">
                <a16:creationId xmlns:a16="http://schemas.microsoft.com/office/drawing/2014/main" id="{EC20E3C7-0296-4949-967A-3B02C64B9DFE}"/>
              </a:ext>
            </a:extLst>
          </p:cNvPr>
          <p:cNvPicPr>
            <a:picLocks noChangeAspect="1"/>
          </p:cNvPicPr>
          <p:nvPr/>
        </p:nvPicPr>
        <p:blipFill>
          <a:blip r:embed="rId3"/>
          <a:stretch>
            <a:fillRect/>
          </a:stretch>
        </p:blipFill>
        <p:spPr>
          <a:xfrm>
            <a:off x="1355113" y="2571750"/>
            <a:ext cx="3216887" cy="1833478"/>
          </a:xfrm>
          <a:prstGeom prst="rect">
            <a:avLst/>
          </a:prstGeom>
        </p:spPr>
      </p:pic>
      <p:grpSp>
        <p:nvGrpSpPr>
          <p:cNvPr id="16" name="群組 15">
            <a:extLst>
              <a:ext uri="{FF2B5EF4-FFF2-40B4-BE49-F238E27FC236}">
                <a16:creationId xmlns:a16="http://schemas.microsoft.com/office/drawing/2014/main" id="{D20AB65B-690A-4814-945E-CD00FE4257BA}"/>
              </a:ext>
            </a:extLst>
          </p:cNvPr>
          <p:cNvGrpSpPr/>
          <p:nvPr/>
        </p:nvGrpSpPr>
        <p:grpSpPr>
          <a:xfrm>
            <a:off x="5283449" y="236629"/>
            <a:ext cx="3312368" cy="4515424"/>
            <a:chOff x="1255688" y="2185347"/>
            <a:chExt cx="3375628" cy="4601661"/>
          </a:xfrm>
        </p:grpSpPr>
        <p:pic>
          <p:nvPicPr>
            <p:cNvPr id="17" name="圖片 16">
              <a:extLst>
                <a:ext uri="{FF2B5EF4-FFF2-40B4-BE49-F238E27FC236}">
                  <a16:creationId xmlns:a16="http://schemas.microsoft.com/office/drawing/2014/main" id="{7E6C88F8-2EC5-4CAB-B481-D86E7CA93A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5688" y="2185347"/>
              <a:ext cx="3375628" cy="4225275"/>
            </a:xfrm>
            <a:prstGeom prst="rect">
              <a:avLst/>
            </a:prstGeom>
          </p:spPr>
        </p:pic>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1AD64C9D-BBC2-44E2-B097-8D448862BA5C}"/>
                    </a:ext>
                  </a:extLst>
                </p:cNvPr>
                <p:cNvSpPr txBox="1"/>
                <p:nvPr/>
              </p:nvSpPr>
              <p:spPr>
                <a:xfrm>
                  <a:off x="2053825" y="6410622"/>
                  <a:ext cx="2077543" cy="376386"/>
                </a:xfrm>
                <a:prstGeom prst="rect">
                  <a:avLst/>
                </a:prstGeom>
                <a:noFill/>
              </p:spPr>
              <p:txBody>
                <a:bodyPr wrap="square">
                  <a:spAutoFit/>
                </a:bodyPr>
                <a:lstStyle/>
                <a:p>
                  <a:pPr algn="just"/>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2,352</a:t>
                  </a:r>
                  <a14:m>
                    <m:oMath xmlns:m="http://schemas.openxmlformats.org/officeDocument/2006/math">
                      <m:r>
                        <a:rPr lang="en-US"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2,944 pixels</a:t>
                  </a:r>
                  <a:endParaRPr lang="zh-TW"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98C72720-C6CD-41EF-8E84-DE373315934F}"/>
                    </a:ext>
                  </a:extLst>
                </p:cNvPr>
                <p:cNvSpPr txBox="1">
                  <a:spLocks noRot="1" noChangeAspect="1" noMove="1" noResize="1" noEditPoints="1" noAdjustHandles="1" noChangeArrowheads="1" noChangeShapeType="1" noTextEdit="1"/>
                </p:cNvSpPr>
                <p:nvPr/>
              </p:nvSpPr>
              <p:spPr>
                <a:xfrm>
                  <a:off x="2053825" y="6410622"/>
                  <a:ext cx="2077543" cy="376386"/>
                </a:xfrm>
                <a:prstGeom prst="rect">
                  <a:avLst/>
                </a:prstGeom>
                <a:blipFill>
                  <a:blip r:embed="rId5"/>
                  <a:stretch>
                    <a:fillRect l="-2388" t="-8197" r="-299" b="-24590"/>
                  </a:stretch>
                </a:blipFill>
              </p:spPr>
              <p:txBody>
                <a:bodyPr/>
                <a:lstStyle/>
                <a:p>
                  <a:r>
                    <a:rPr lang="zh-TW" altLang="en-US">
                      <a:noFill/>
                    </a:rPr>
                    <a:t> </a:t>
                  </a:r>
                </a:p>
              </p:txBody>
            </p:sp>
          </mc:Fallback>
        </mc:AlternateContent>
      </p:grpSp>
      <p:pic>
        <p:nvPicPr>
          <p:cNvPr id="19" name="Picture 2" descr="叉图片素材_免费叉PNG设计图片大全_图精灵">
            <a:extLst>
              <a:ext uri="{FF2B5EF4-FFF2-40B4-BE49-F238E27FC236}">
                <a16:creationId xmlns:a16="http://schemas.microsoft.com/office/drawing/2014/main" id="{9B137284-338B-48AF-9C40-1B80EB47070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34125" y="1235132"/>
            <a:ext cx="3011016" cy="301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7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28</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6" name="文字版面配置區 5">
            <a:extLst>
              <a:ext uri="{FF2B5EF4-FFF2-40B4-BE49-F238E27FC236}">
                <a16:creationId xmlns:a16="http://schemas.microsoft.com/office/drawing/2014/main" id="{B8F7FD6B-0459-4119-8414-56A9249DC29F}"/>
              </a:ext>
            </a:extLst>
          </p:cNvPr>
          <p:cNvSpPr>
            <a:spLocks noGrp="1"/>
          </p:cNvSpPr>
          <p:nvPr>
            <p:ph type="body" idx="1"/>
          </p:nvPr>
        </p:nvSpPr>
        <p:spPr/>
        <p:txBody>
          <a:bodyPr/>
          <a:lstStyle/>
          <a:p>
            <a:endParaRPr lang="zh-TW" altLang="en-US" dirty="0"/>
          </a:p>
        </p:txBody>
      </p:sp>
      <p:pic>
        <p:nvPicPr>
          <p:cNvPr id="14" name="圖片 13">
            <a:extLst>
              <a:ext uri="{FF2B5EF4-FFF2-40B4-BE49-F238E27FC236}">
                <a16:creationId xmlns:a16="http://schemas.microsoft.com/office/drawing/2014/main" id="{C3A57BCC-D41F-4DDD-ADB8-60FA6F7E8316}"/>
              </a:ext>
            </a:extLst>
          </p:cNvPr>
          <p:cNvPicPr>
            <a:picLocks noChangeAspect="1"/>
          </p:cNvPicPr>
          <p:nvPr/>
        </p:nvPicPr>
        <p:blipFill>
          <a:blip r:embed="rId3"/>
          <a:stretch>
            <a:fillRect/>
          </a:stretch>
        </p:blipFill>
        <p:spPr>
          <a:xfrm>
            <a:off x="726005" y="1599830"/>
            <a:ext cx="4873276" cy="2391195"/>
          </a:xfrm>
          <a:prstGeom prst="rect">
            <a:avLst/>
          </a:prstGeom>
        </p:spPr>
      </p:pic>
      <p:sp>
        <p:nvSpPr>
          <p:cNvPr id="15" name="文字方塊 14">
            <a:extLst>
              <a:ext uri="{FF2B5EF4-FFF2-40B4-BE49-F238E27FC236}">
                <a16:creationId xmlns:a16="http://schemas.microsoft.com/office/drawing/2014/main" id="{A958FF68-F400-4E81-9E68-BB92E62ED5C2}"/>
              </a:ext>
            </a:extLst>
          </p:cNvPr>
          <p:cNvSpPr txBox="1"/>
          <p:nvPr/>
        </p:nvSpPr>
        <p:spPr>
          <a:xfrm>
            <a:off x="6255657" y="149158"/>
            <a:ext cx="2744052" cy="276999"/>
          </a:xfrm>
          <a:prstGeom prst="rect">
            <a:avLst/>
          </a:prstGeom>
          <a:noFill/>
        </p:spPr>
        <p:txBody>
          <a:bodyPr wrap="square">
            <a:spAutoFit/>
          </a:bodyPr>
          <a:lstStyle/>
          <a:p>
            <a:r>
              <a:rPr lang="en-US" altLang="zh-TW" sz="1200" dirty="0">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pitchFamily="34" charset="-122"/>
              </a:rPr>
              <a:t>FCN: Fully Convolutional Networks</a:t>
            </a:r>
            <a:endParaRPr lang="zh-TW" altLang="en-US" sz="1200" dirty="0"/>
          </a:p>
        </p:txBody>
      </p:sp>
      <p:sp>
        <p:nvSpPr>
          <p:cNvPr id="20" name="文字方塊 19">
            <a:extLst>
              <a:ext uri="{FF2B5EF4-FFF2-40B4-BE49-F238E27FC236}">
                <a16:creationId xmlns:a16="http://schemas.microsoft.com/office/drawing/2014/main" id="{26CAFA7A-495E-49B8-B78A-9D2ED2F29244}"/>
              </a:ext>
            </a:extLst>
          </p:cNvPr>
          <p:cNvSpPr txBox="1"/>
          <p:nvPr/>
        </p:nvSpPr>
        <p:spPr>
          <a:xfrm>
            <a:off x="6085394" y="1630628"/>
            <a:ext cx="1128354" cy="299954"/>
          </a:xfrm>
          <a:prstGeom prst="rect">
            <a:avLst/>
          </a:prstGeom>
          <a:noFill/>
        </p:spPr>
        <p:txBody>
          <a:bodyPr wrap="square">
            <a:spAutoFit/>
          </a:bodyPr>
          <a:lstStyle/>
          <a:p>
            <a:pPr algn="just"/>
            <a:r>
              <a:rPr lang="en-US" altLang="zh-TW" sz="1349" kern="100" dirty="0">
                <a:latin typeface="Times New Roman" panose="02020603050405020304" pitchFamily="18" charset="0"/>
                <a:ea typeface="新細明體" panose="02020500000000000000" pitchFamily="18" charset="-120"/>
                <a:cs typeface="Times New Roman" panose="02020603050405020304" pitchFamily="18" charset="0"/>
              </a:rPr>
              <a:t>Ground Truth</a:t>
            </a:r>
            <a:endParaRPr lang="zh-TW" altLang="zh-TW" sz="1349"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cxnSp>
        <p:nvCxnSpPr>
          <p:cNvPr id="21" name="直線單箭頭接點 20">
            <a:extLst>
              <a:ext uri="{FF2B5EF4-FFF2-40B4-BE49-F238E27FC236}">
                <a16:creationId xmlns:a16="http://schemas.microsoft.com/office/drawing/2014/main" id="{6F8FF442-227C-4CAB-8BB2-52B6FBC2D00F}"/>
              </a:ext>
            </a:extLst>
          </p:cNvPr>
          <p:cNvCxnSpPr>
            <a:cxnSpLocks/>
          </p:cNvCxnSpPr>
          <p:nvPr/>
        </p:nvCxnSpPr>
        <p:spPr bwMode="auto">
          <a:xfrm>
            <a:off x="7760538" y="2335823"/>
            <a:ext cx="0" cy="32386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2" name="矩形 21">
            <a:extLst>
              <a:ext uri="{FF2B5EF4-FFF2-40B4-BE49-F238E27FC236}">
                <a16:creationId xmlns:a16="http://schemas.microsoft.com/office/drawing/2014/main" id="{EC24E34D-1013-45AC-8675-E42524D8C168}"/>
              </a:ext>
            </a:extLst>
          </p:cNvPr>
          <p:cNvSpPr/>
          <p:nvPr/>
        </p:nvSpPr>
        <p:spPr bwMode="auto">
          <a:xfrm>
            <a:off x="7193770" y="2665981"/>
            <a:ext cx="1133536" cy="215912"/>
          </a:xfrm>
          <a:prstGeom prst="rect">
            <a:avLst/>
          </a:prstGeom>
          <a:solidFill>
            <a:srgbClr val="FFCCCC"/>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r>
              <a:rPr lang="en-US" altLang="zh-TW" sz="1349" dirty="0" err="1">
                <a:latin typeface="Arial" panose="020B0604020202020204" pitchFamily="34" charset="0"/>
                <a:ea typeface="宋体" panose="02010600030101010101" pitchFamily="2" charset="-122"/>
              </a:rPr>
              <a:t>AutoEncoder</a:t>
            </a:r>
            <a:endParaRPr lang="zh-TW" altLang="en-US" sz="1349" dirty="0">
              <a:latin typeface="Arial" panose="020B0604020202020204" pitchFamily="34" charset="0"/>
              <a:ea typeface="宋体" panose="02010600030101010101" pitchFamily="2" charset="-122"/>
            </a:endParaRPr>
          </a:p>
        </p:txBody>
      </p:sp>
      <p:cxnSp>
        <p:nvCxnSpPr>
          <p:cNvPr id="23" name="直線單箭頭接點 22">
            <a:extLst>
              <a:ext uri="{FF2B5EF4-FFF2-40B4-BE49-F238E27FC236}">
                <a16:creationId xmlns:a16="http://schemas.microsoft.com/office/drawing/2014/main" id="{9E506183-BF9D-4080-954D-357D649BFE5F}"/>
              </a:ext>
            </a:extLst>
          </p:cNvPr>
          <p:cNvCxnSpPr/>
          <p:nvPr/>
        </p:nvCxnSpPr>
        <p:spPr bwMode="auto">
          <a:xfrm>
            <a:off x="7752533" y="2881893"/>
            <a:ext cx="0" cy="323867"/>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4" name="直線接點 23">
            <a:extLst>
              <a:ext uri="{FF2B5EF4-FFF2-40B4-BE49-F238E27FC236}">
                <a16:creationId xmlns:a16="http://schemas.microsoft.com/office/drawing/2014/main" id="{53CC884C-F087-4009-AED9-96D2C158D38A}"/>
              </a:ext>
            </a:extLst>
          </p:cNvPr>
          <p:cNvCxnSpPr>
            <a:cxnSpLocks/>
          </p:cNvCxnSpPr>
          <p:nvPr/>
        </p:nvCxnSpPr>
        <p:spPr bwMode="auto">
          <a:xfrm>
            <a:off x="5898301" y="1105564"/>
            <a:ext cx="53978" cy="3876525"/>
          </a:xfrm>
          <a:prstGeom prst="line">
            <a:avLst/>
          </a:prstGeom>
          <a:solidFill>
            <a:schemeClr val="accent1"/>
          </a:solidFill>
          <a:ln w="38100" cap="flat" cmpd="sng" algn="ctr">
            <a:solidFill>
              <a:srgbClr val="FF0000"/>
            </a:solidFill>
            <a:prstDash val="solid"/>
            <a:round/>
            <a:headEnd type="none" w="med" len="med"/>
            <a:tailEnd type="none" w="med" len="med"/>
          </a:ln>
        </p:spPr>
      </p:cxnSp>
      <p:pic>
        <p:nvPicPr>
          <p:cNvPr id="25" name="圖片 24" descr="一張含有 室內 的圖片&#10;&#10;自動產生的描述">
            <a:extLst>
              <a:ext uri="{FF2B5EF4-FFF2-40B4-BE49-F238E27FC236}">
                <a16:creationId xmlns:a16="http://schemas.microsoft.com/office/drawing/2014/main" id="{DE8AD5A8-B834-40A3-BB73-E3DDD7E277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3749" y="1219669"/>
            <a:ext cx="1113008" cy="1113008"/>
          </a:xfrm>
          <a:prstGeom prst="rect">
            <a:avLst/>
          </a:prstGeom>
        </p:spPr>
      </p:pic>
      <p:pic>
        <p:nvPicPr>
          <p:cNvPr id="26" name="圖片 25" descr="一張含有 牆 的圖片&#10;&#10;自動產生的描述">
            <a:extLst>
              <a:ext uri="{FF2B5EF4-FFF2-40B4-BE49-F238E27FC236}">
                <a16:creationId xmlns:a16="http://schemas.microsoft.com/office/drawing/2014/main" id="{3218D19A-8541-4102-A207-5C822EDBFC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3770" y="3215198"/>
            <a:ext cx="1132986" cy="1132986"/>
          </a:xfrm>
          <a:prstGeom prst="rect">
            <a:avLst/>
          </a:prstGeom>
        </p:spPr>
      </p:pic>
      <p:sp>
        <p:nvSpPr>
          <p:cNvPr id="27" name="文字方塊 26">
            <a:extLst>
              <a:ext uri="{FF2B5EF4-FFF2-40B4-BE49-F238E27FC236}">
                <a16:creationId xmlns:a16="http://schemas.microsoft.com/office/drawing/2014/main" id="{723FFD9D-BEB8-4C6E-942E-B5995FD4677B}"/>
              </a:ext>
            </a:extLst>
          </p:cNvPr>
          <p:cNvSpPr txBox="1"/>
          <p:nvPr/>
        </p:nvSpPr>
        <p:spPr>
          <a:xfrm>
            <a:off x="6400801" y="3722840"/>
            <a:ext cx="770670" cy="299954"/>
          </a:xfrm>
          <a:prstGeom prst="rect">
            <a:avLst/>
          </a:prstGeom>
          <a:noFill/>
        </p:spPr>
        <p:txBody>
          <a:bodyPr wrap="square">
            <a:spAutoFit/>
          </a:bodyPr>
          <a:lstStyle/>
          <a:p>
            <a:pPr algn="just"/>
            <a:r>
              <a:rPr lang="en-US" altLang="zh-TW" sz="1349" kern="100" dirty="0">
                <a:latin typeface="Times New Roman" panose="02020603050405020304" pitchFamily="18" charset="0"/>
                <a:ea typeface="新細明體" panose="02020500000000000000" pitchFamily="18" charset="-120"/>
                <a:cs typeface="Times New Roman" panose="02020603050405020304" pitchFamily="18" charset="0"/>
              </a:rPr>
              <a:t>Predict</a:t>
            </a:r>
            <a:endParaRPr lang="zh-TW" altLang="zh-TW" sz="1349" kern="100" dirty="0">
              <a:latin typeface="Times New Roman" panose="02020603050405020304" pitchFamily="18"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2983184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7D5A-0425-40C5-9F0A-1E10D3C69419}"/>
              </a:ext>
            </a:extLst>
          </p:cNvPr>
          <p:cNvSpPr>
            <a:spLocks noGrp="1"/>
          </p:cNvSpPr>
          <p:nvPr>
            <p:ph type="title"/>
          </p:nvPr>
        </p:nvSpPr>
        <p:spPr>
          <a:xfrm>
            <a:off x="548183" y="445025"/>
            <a:ext cx="8520600" cy="572700"/>
          </a:xfrm>
        </p:spPr>
        <p:txBody>
          <a:bodyPr>
            <a:normAutofit/>
          </a:bodyPr>
          <a:lstStyle/>
          <a:p>
            <a:r>
              <a:rPr lang="en-US" sz="2800" dirty="0">
                <a:latin typeface="Arial" panose="020B0604020202020204" pitchFamily="34" charset="0"/>
                <a:cs typeface="Arial" panose="020B0604020202020204" pitchFamily="34" charset="0"/>
              </a:rPr>
              <a:t>The Problem</a:t>
            </a:r>
          </a:p>
        </p:txBody>
      </p:sp>
      <p:sp>
        <p:nvSpPr>
          <p:cNvPr id="3" name="Text Placeholder 2">
            <a:extLst>
              <a:ext uri="{FF2B5EF4-FFF2-40B4-BE49-F238E27FC236}">
                <a16:creationId xmlns:a16="http://schemas.microsoft.com/office/drawing/2014/main" id="{5DEB8C1C-DD60-4A92-B07E-F9CC73A6F01F}"/>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32 Projections</a:t>
            </a:r>
          </a:p>
        </p:txBody>
      </p:sp>
      <p:pic>
        <p:nvPicPr>
          <p:cNvPr id="5" name="Picture 4" descr="A picture containing text, electronics, monitor, screenshot&#10;&#10;Description automatically generated">
            <a:extLst>
              <a:ext uri="{FF2B5EF4-FFF2-40B4-BE49-F238E27FC236}">
                <a16:creationId xmlns:a16="http://schemas.microsoft.com/office/drawing/2014/main" id="{2660EBAA-F465-4E61-98BE-F8DC621ED512}"/>
              </a:ext>
            </a:extLst>
          </p:cNvPr>
          <p:cNvPicPr>
            <a:picLocks noChangeAspect="1"/>
          </p:cNvPicPr>
          <p:nvPr/>
        </p:nvPicPr>
        <p:blipFill>
          <a:blip r:embed="rId3"/>
          <a:stretch>
            <a:fillRect/>
          </a:stretch>
        </p:blipFill>
        <p:spPr>
          <a:xfrm>
            <a:off x="4074921" y="349594"/>
            <a:ext cx="3311224" cy="4518239"/>
          </a:xfrm>
          <a:prstGeom prst="rect">
            <a:avLst/>
          </a:prstGeom>
        </p:spPr>
      </p:pic>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a:t>
            </a:fld>
            <a:endParaRPr lang="zh-TW" altLang="en-US"/>
          </a:p>
        </p:txBody>
      </p:sp>
    </p:spTree>
    <p:extLst>
      <p:ext uri="{BB962C8B-B14F-4D97-AF65-F5344CB8AC3E}">
        <p14:creationId xmlns:p14="http://schemas.microsoft.com/office/powerpoint/2010/main" val="869863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29</a:t>
            </a:fld>
            <a:endParaRPr lang="zh-TW" altLang="en-US"/>
          </a:p>
        </p:txBody>
      </p:sp>
      <p:grpSp>
        <p:nvGrpSpPr>
          <p:cNvPr id="16" name="群組 15">
            <a:extLst>
              <a:ext uri="{FF2B5EF4-FFF2-40B4-BE49-F238E27FC236}">
                <a16:creationId xmlns:a16="http://schemas.microsoft.com/office/drawing/2014/main" id="{A51A346F-A3A5-4493-8EE6-2F1F43FCD618}"/>
              </a:ext>
            </a:extLst>
          </p:cNvPr>
          <p:cNvGrpSpPr/>
          <p:nvPr/>
        </p:nvGrpSpPr>
        <p:grpSpPr>
          <a:xfrm>
            <a:off x="2043850" y="86683"/>
            <a:ext cx="6977308" cy="4623178"/>
            <a:chOff x="233601" y="1628212"/>
            <a:chExt cx="9307923" cy="6167448"/>
          </a:xfrm>
        </p:grpSpPr>
        <p:pic>
          <p:nvPicPr>
            <p:cNvPr id="17" name="圖片 16" descr="一張含有 牆 的圖片&#10;&#10;自動產生的描述">
              <a:extLst>
                <a:ext uri="{FF2B5EF4-FFF2-40B4-BE49-F238E27FC236}">
                  <a16:creationId xmlns:a16="http://schemas.microsoft.com/office/drawing/2014/main" id="{EE0EB8C7-83D3-4977-90F5-F4CE323922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601" y="4745020"/>
              <a:ext cx="3024000" cy="3024000"/>
            </a:xfrm>
            <a:prstGeom prst="rect">
              <a:avLst/>
            </a:prstGeom>
          </p:spPr>
        </p:pic>
        <p:pic>
          <p:nvPicPr>
            <p:cNvPr id="18" name="圖片 17" descr="一張含有 牆 的圖片&#10;&#10;自動產生的描述">
              <a:extLst>
                <a:ext uri="{FF2B5EF4-FFF2-40B4-BE49-F238E27FC236}">
                  <a16:creationId xmlns:a16="http://schemas.microsoft.com/office/drawing/2014/main" id="{A9C4613E-D9E4-4DBD-98AD-E63C59B70D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2769" y="4738720"/>
              <a:ext cx="3024000" cy="3024000"/>
            </a:xfrm>
            <a:prstGeom prst="rect">
              <a:avLst/>
            </a:prstGeom>
          </p:spPr>
        </p:pic>
        <p:pic>
          <p:nvPicPr>
            <p:cNvPr id="19" name="圖片 18" descr="一張含有 牆 的圖片&#10;&#10;自動產生的描述">
              <a:extLst>
                <a:ext uri="{FF2B5EF4-FFF2-40B4-BE49-F238E27FC236}">
                  <a16:creationId xmlns:a16="http://schemas.microsoft.com/office/drawing/2014/main" id="{5E88008E-F049-43E9-9B90-7FA537885E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524" y="4771660"/>
              <a:ext cx="3024000" cy="3024000"/>
            </a:xfrm>
            <a:prstGeom prst="rect">
              <a:avLst/>
            </a:prstGeom>
          </p:spPr>
        </p:pic>
        <p:pic>
          <p:nvPicPr>
            <p:cNvPr id="28" name="圖片 27">
              <a:extLst>
                <a:ext uri="{FF2B5EF4-FFF2-40B4-BE49-F238E27FC236}">
                  <a16:creationId xmlns:a16="http://schemas.microsoft.com/office/drawing/2014/main" id="{D01076D0-463C-41AE-BBAF-E15FF35F7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17301" y="1659838"/>
              <a:ext cx="3024000" cy="3024000"/>
            </a:xfrm>
            <a:prstGeom prst="rect">
              <a:avLst/>
            </a:prstGeom>
          </p:spPr>
        </p:pic>
        <p:pic>
          <p:nvPicPr>
            <p:cNvPr id="29" name="圖片 28" descr="一張含有 室內 的圖片&#10;&#10;自動產生的描述">
              <a:extLst>
                <a:ext uri="{FF2B5EF4-FFF2-40B4-BE49-F238E27FC236}">
                  <a16:creationId xmlns:a16="http://schemas.microsoft.com/office/drawing/2014/main" id="{4807860F-FED7-431A-97E8-CBB2CD6B1E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5913" y="1634314"/>
              <a:ext cx="3024000" cy="3024000"/>
            </a:xfrm>
            <a:prstGeom prst="rect">
              <a:avLst/>
            </a:prstGeom>
          </p:spPr>
        </p:pic>
        <p:pic>
          <p:nvPicPr>
            <p:cNvPr id="30" name="圖片 29">
              <a:extLst>
                <a:ext uri="{FF2B5EF4-FFF2-40B4-BE49-F238E27FC236}">
                  <a16:creationId xmlns:a16="http://schemas.microsoft.com/office/drawing/2014/main" id="{607634E8-DB20-43FF-B713-6EC4E785902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601" y="1628212"/>
              <a:ext cx="3024924" cy="3024924"/>
            </a:xfrm>
            <a:prstGeom prst="rect">
              <a:avLst/>
            </a:prstGeom>
          </p:spPr>
        </p:pic>
      </p:grpSp>
      <p:sp>
        <p:nvSpPr>
          <p:cNvPr id="31" name="矩形 30">
            <a:extLst>
              <a:ext uri="{FF2B5EF4-FFF2-40B4-BE49-F238E27FC236}">
                <a16:creationId xmlns:a16="http://schemas.microsoft.com/office/drawing/2014/main" id="{CE4072CC-1BF1-467B-90EA-B06A30886057}"/>
              </a:ext>
            </a:extLst>
          </p:cNvPr>
          <p:cNvSpPr/>
          <p:nvPr/>
        </p:nvSpPr>
        <p:spPr bwMode="auto">
          <a:xfrm>
            <a:off x="884173" y="1977101"/>
            <a:ext cx="1092176" cy="279008"/>
          </a:xfrm>
          <a:prstGeom prst="rect">
            <a:avLst/>
          </a:prstGeom>
          <a:solidFill>
            <a:srgbClr val="FFCCCC"/>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r>
              <a:rPr lang="en-US" altLang="zh-TW" sz="1349" dirty="0"/>
              <a:t>Ground Truth</a:t>
            </a:r>
            <a:endParaRPr lang="zh-TW" altLang="en-US" sz="1349" dirty="0">
              <a:latin typeface="Arial" panose="020B0604020202020204" pitchFamily="34" charset="0"/>
              <a:ea typeface="宋体" panose="02010600030101010101" pitchFamily="2" charset="-122"/>
            </a:endParaRPr>
          </a:p>
        </p:txBody>
      </p:sp>
      <p:sp>
        <p:nvSpPr>
          <p:cNvPr id="32" name="矩形 31">
            <a:extLst>
              <a:ext uri="{FF2B5EF4-FFF2-40B4-BE49-F238E27FC236}">
                <a16:creationId xmlns:a16="http://schemas.microsoft.com/office/drawing/2014/main" id="{C006D940-168D-4B95-9015-511BB8505CF9}"/>
              </a:ext>
            </a:extLst>
          </p:cNvPr>
          <p:cNvSpPr/>
          <p:nvPr/>
        </p:nvSpPr>
        <p:spPr bwMode="auto">
          <a:xfrm>
            <a:off x="1300521" y="4226836"/>
            <a:ext cx="642005" cy="279008"/>
          </a:xfrm>
          <a:prstGeom prst="rect">
            <a:avLst/>
          </a:prstGeom>
          <a:solidFill>
            <a:schemeClr val="accent3">
              <a:lumMod val="20000"/>
              <a:lumOff val="80000"/>
            </a:schemeClr>
          </a:solidFill>
          <a:ln w="9525" cap="flat" cmpd="sng" algn="ctr">
            <a:solidFill>
              <a:schemeClr val="tx1"/>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r>
              <a:rPr lang="en-US" altLang="zh-TW" sz="1349" dirty="0"/>
              <a:t>Predict</a:t>
            </a:r>
            <a:endParaRPr lang="zh-TW" altLang="en-US" sz="1349" dirty="0">
              <a:latin typeface="Arial" panose="020B0604020202020204" pitchFamily="34" charset="0"/>
              <a:ea typeface="宋体" panose="02010600030101010101" pitchFamily="2" charset="-122"/>
            </a:endParaRPr>
          </a:p>
        </p:txBody>
      </p:sp>
      <p:sp>
        <p:nvSpPr>
          <p:cNvPr id="33" name="文字方塊 32">
            <a:extLst>
              <a:ext uri="{FF2B5EF4-FFF2-40B4-BE49-F238E27FC236}">
                <a16:creationId xmlns:a16="http://schemas.microsoft.com/office/drawing/2014/main" id="{8E7287B2-D7E2-43CD-92B9-B3D19B4D7FDF}"/>
              </a:ext>
            </a:extLst>
          </p:cNvPr>
          <p:cNvSpPr txBox="1"/>
          <p:nvPr/>
        </p:nvSpPr>
        <p:spPr>
          <a:xfrm>
            <a:off x="113726" y="241638"/>
            <a:ext cx="1828800" cy="923330"/>
          </a:xfrm>
          <a:prstGeom prst="rect">
            <a:avLst/>
          </a:prstGeom>
          <a:solidFill>
            <a:schemeClr val="bg2"/>
          </a:solidFill>
          <a:ln>
            <a:solidFill>
              <a:schemeClr val="tx1"/>
            </a:solidFill>
          </a:ln>
        </p:spPr>
        <p:txBody>
          <a:bodyPr wrap="square">
            <a:spAutoFit/>
          </a:bodyPr>
          <a:lstStyle/>
          <a:p>
            <a:r>
              <a:rPr lang="en-US" altLang="zh-TW" sz="1800" b="1" u="none" dirty="0">
                <a:latin typeface="Arial" panose="020B0604020202020204" pitchFamily="34" charset="0"/>
                <a:cs typeface="Arial" panose="020B0604020202020204" pitchFamily="34" charset="0"/>
                <a:sym typeface="微软雅黑 Light" panose="020B0502040204020203" pitchFamily="34" charset="-122"/>
              </a:rPr>
              <a:t>Epoch: 100</a:t>
            </a:r>
          </a:p>
          <a:p>
            <a:r>
              <a:rPr lang="en-US" altLang="zh-TW" sz="1800" b="1" u="none" dirty="0">
                <a:latin typeface="Arial" panose="020B0604020202020204" pitchFamily="34" charset="0"/>
                <a:cs typeface="Arial" panose="020B0604020202020204" pitchFamily="34" charset="0"/>
                <a:sym typeface="微软雅黑 Light" panose="020B0502040204020203" pitchFamily="34" charset="-122"/>
              </a:rPr>
              <a:t>Datasets: </a:t>
            </a:r>
          </a:p>
          <a:p>
            <a:r>
              <a:rPr lang="en-US" altLang="zh-TW" sz="1800" b="1" u="none" dirty="0">
                <a:latin typeface="Arial" panose="020B0604020202020204" pitchFamily="34" charset="0"/>
                <a:cs typeface="Arial" panose="020B0604020202020204" pitchFamily="34" charset="0"/>
                <a:sym typeface="微软雅黑 Light" panose="020B0502040204020203" pitchFamily="34" charset="-122"/>
              </a:rPr>
              <a:t>32</a:t>
            </a:r>
            <a:r>
              <a:rPr lang="zh-TW" altLang="en-US" sz="1800" b="1" u="none" dirty="0">
                <a:latin typeface="Arial" panose="020B0604020202020204" pitchFamily="34" charset="0"/>
                <a:cs typeface="Arial" panose="020B0604020202020204" pitchFamily="34" charset="0"/>
                <a:sym typeface="微软雅黑 Light" panose="020B0502040204020203" pitchFamily="34" charset="-122"/>
              </a:rPr>
              <a:t> </a:t>
            </a:r>
            <a:r>
              <a:rPr lang="en-US" altLang="zh-TW" sz="1800" b="1" u="none" dirty="0">
                <a:latin typeface="Arial" panose="020B0604020202020204" pitchFamily="34" charset="0"/>
                <a:cs typeface="Arial" panose="020B0604020202020204" pitchFamily="34" charset="0"/>
                <a:sym typeface="微软雅黑 Light" panose="020B0502040204020203" pitchFamily="34" charset="-122"/>
              </a:rPr>
              <a:t>images (16</a:t>
            </a:r>
            <a:r>
              <a:rPr lang="en-US" altLang="zh-TW" sz="1600" u="none" dirty="0">
                <a:latin typeface="Arial" panose="020B0604020202020204" pitchFamily="34" charset="0"/>
                <a:cs typeface="Arial" panose="020B0604020202020204" pitchFamily="34" charset="0"/>
              </a:rPr>
              <a:t>°</a:t>
            </a:r>
            <a:r>
              <a:rPr lang="en-US" altLang="zh-TW" sz="1800" b="1" u="none" dirty="0">
                <a:latin typeface="Arial" panose="020B0604020202020204" pitchFamily="34" charset="0"/>
                <a:cs typeface="Arial" panose="020B0604020202020204" pitchFamily="34" charset="0"/>
                <a:sym typeface="微软雅黑 Light" panose="020B0502040204020203" pitchFamily="34" charset="-122"/>
              </a:rPr>
              <a:t>) </a:t>
            </a:r>
          </a:p>
        </p:txBody>
      </p:sp>
    </p:spTree>
    <p:extLst>
      <p:ext uri="{BB962C8B-B14F-4D97-AF65-F5344CB8AC3E}">
        <p14:creationId xmlns:p14="http://schemas.microsoft.com/office/powerpoint/2010/main" val="4282338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30</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pic>
        <p:nvPicPr>
          <p:cNvPr id="16" name="Picture 2" descr="enter image description here">
            <a:extLst>
              <a:ext uri="{FF2B5EF4-FFF2-40B4-BE49-F238E27FC236}">
                <a16:creationId xmlns:a16="http://schemas.microsoft.com/office/drawing/2014/main" id="{C66F8B98-64F4-498E-8698-246F219AB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297" y="1787537"/>
            <a:ext cx="4281412" cy="15664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T 邦幫忙::一起幫忙解決難題，拯救IT 人的一天">
            <a:extLst>
              <a:ext uri="{FF2B5EF4-FFF2-40B4-BE49-F238E27FC236}">
                <a16:creationId xmlns:a16="http://schemas.microsoft.com/office/drawing/2014/main" id="{0E319516-D494-47D2-AF61-5F4670E5DE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504" y="1787537"/>
            <a:ext cx="3698814" cy="210586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接點 17">
            <a:extLst>
              <a:ext uri="{FF2B5EF4-FFF2-40B4-BE49-F238E27FC236}">
                <a16:creationId xmlns:a16="http://schemas.microsoft.com/office/drawing/2014/main" id="{3F8FCFB9-8781-472A-8C13-2F3394935F3F}"/>
              </a:ext>
            </a:extLst>
          </p:cNvPr>
          <p:cNvCxnSpPr/>
          <p:nvPr/>
        </p:nvCxnSpPr>
        <p:spPr bwMode="auto">
          <a:xfrm>
            <a:off x="4506863" y="1194145"/>
            <a:ext cx="53978" cy="3292651"/>
          </a:xfrm>
          <a:prstGeom prst="line">
            <a:avLst/>
          </a:prstGeom>
          <a:solidFill>
            <a:schemeClr val="accent1"/>
          </a:solidFill>
          <a:ln w="38100" cap="flat" cmpd="sng" algn="ctr">
            <a:solidFill>
              <a:srgbClr val="FF0000"/>
            </a:solidFill>
            <a:prstDash val="solid"/>
            <a:round/>
            <a:headEnd type="none" w="med" len="med"/>
            <a:tailEnd type="none" w="med" len="med"/>
          </a:ln>
        </p:spPr>
      </p:cxnSp>
      <p:sp>
        <p:nvSpPr>
          <p:cNvPr id="19" name="文字方塊 18">
            <a:extLst>
              <a:ext uri="{FF2B5EF4-FFF2-40B4-BE49-F238E27FC236}">
                <a16:creationId xmlns:a16="http://schemas.microsoft.com/office/drawing/2014/main" id="{FFED5F0E-CC9F-41D1-B2CD-34942FA41C8E}"/>
              </a:ext>
            </a:extLst>
          </p:cNvPr>
          <p:cNvSpPr txBox="1"/>
          <p:nvPr/>
        </p:nvSpPr>
        <p:spPr>
          <a:xfrm>
            <a:off x="5622837" y="1321837"/>
            <a:ext cx="2515229" cy="369204"/>
          </a:xfrm>
          <a:prstGeom prst="rect">
            <a:avLst/>
          </a:prstGeom>
          <a:noFill/>
        </p:spPr>
        <p:txBody>
          <a:bodyPr wrap="square">
            <a:spAutoFit/>
          </a:bodyPr>
          <a:lstStyle/>
          <a:p>
            <a:r>
              <a:rPr lang="en-US" altLang="zh-CN" sz="1799" b="1"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r>
              <a:rPr lang="en-US" altLang="zh-CN" sz="1799" b="1"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 of CNN</a:t>
            </a:r>
          </a:p>
        </p:txBody>
      </p:sp>
      <p:sp>
        <p:nvSpPr>
          <p:cNvPr id="28" name="文字方塊 27">
            <a:extLst>
              <a:ext uri="{FF2B5EF4-FFF2-40B4-BE49-F238E27FC236}">
                <a16:creationId xmlns:a16="http://schemas.microsoft.com/office/drawing/2014/main" id="{ADFDFD71-B40C-4BB8-A591-25DBB95FBE74}"/>
              </a:ext>
            </a:extLst>
          </p:cNvPr>
          <p:cNvSpPr txBox="1"/>
          <p:nvPr/>
        </p:nvSpPr>
        <p:spPr>
          <a:xfrm>
            <a:off x="1260761" y="1398709"/>
            <a:ext cx="2488300" cy="369204"/>
          </a:xfrm>
          <a:prstGeom prst="rect">
            <a:avLst/>
          </a:prstGeom>
          <a:noFill/>
        </p:spPr>
        <p:txBody>
          <a:bodyPr wrap="square">
            <a:spAutoFit/>
          </a:bodyPr>
          <a:lstStyle/>
          <a:p>
            <a:pPr algn="l"/>
            <a:r>
              <a:rPr lang="en-US" altLang="zh-CN" sz="1799" b="1" dirty="0" err="1">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AutoEncoder</a:t>
            </a:r>
            <a:r>
              <a:rPr lang="en-US" altLang="zh-CN" sz="1799" b="1"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 of FCN</a:t>
            </a:r>
          </a:p>
        </p:txBody>
      </p:sp>
      <p:sp>
        <p:nvSpPr>
          <p:cNvPr id="29" name="文字方塊 28">
            <a:extLst>
              <a:ext uri="{FF2B5EF4-FFF2-40B4-BE49-F238E27FC236}">
                <a16:creationId xmlns:a16="http://schemas.microsoft.com/office/drawing/2014/main" id="{1D4ACB84-F761-45D3-839E-42ED465E25B9}"/>
              </a:ext>
            </a:extLst>
          </p:cNvPr>
          <p:cNvSpPr txBox="1"/>
          <p:nvPr/>
        </p:nvSpPr>
        <p:spPr>
          <a:xfrm>
            <a:off x="7038575" y="43112"/>
            <a:ext cx="2060557" cy="369332"/>
          </a:xfrm>
          <a:prstGeom prst="rect">
            <a:avLst/>
          </a:prstGeom>
          <a:noFill/>
        </p:spPr>
        <p:txBody>
          <a:bodyPr wrap="square">
            <a:spAutoFit/>
          </a:bodyPr>
          <a:lstStyle/>
          <a:p>
            <a:r>
              <a:rPr lang="en-US" altLang="zh-CN" sz="900" dirty="0">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pitchFamily="34" charset="-122"/>
              </a:rPr>
              <a:t>CNN: Convolution Neural Network</a:t>
            </a:r>
          </a:p>
          <a:p>
            <a:r>
              <a:rPr lang="en-US" altLang="zh-TW" sz="900" dirty="0">
                <a:latin typeface="Times New Roman" panose="02020603050405020304" pitchFamily="18" charset="0"/>
                <a:ea typeface="微软雅黑" panose="020B0503020204020204" pitchFamily="34" charset="-122"/>
                <a:cs typeface="Times New Roman" panose="02020603050405020304" pitchFamily="18" charset="0"/>
                <a:sym typeface="微软雅黑 Light" panose="020B0502040204020203" pitchFamily="34" charset="-122"/>
              </a:rPr>
              <a:t>FCN: Fully Convolutional Networks</a:t>
            </a:r>
            <a:endParaRPr lang="zh-TW" altLang="en-US" sz="900" dirty="0"/>
          </a:p>
        </p:txBody>
      </p:sp>
    </p:spTree>
    <p:extLst>
      <p:ext uri="{BB962C8B-B14F-4D97-AF65-F5344CB8AC3E}">
        <p14:creationId xmlns:p14="http://schemas.microsoft.com/office/powerpoint/2010/main" val="1085951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31</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Test</a:t>
            </a: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Method: Use </a:t>
            </a:r>
            <a:r>
              <a:rPr lang="en-US" sz="2000" dirty="0" err="1">
                <a:latin typeface="Arial" panose="020B0604020202020204" pitchFamily="34" charset="0"/>
                <a:cs typeface="Arial" panose="020B0604020202020204" pitchFamily="34" charset="0"/>
              </a:rPr>
              <a:t>AutoEncoder</a:t>
            </a:r>
            <a:r>
              <a:rPr lang="en-US" sz="2000" dirty="0">
                <a:latin typeface="Arial" panose="020B0604020202020204" pitchFamily="34" charset="0"/>
                <a:cs typeface="Arial" panose="020B0604020202020204" pitchFamily="34" charset="0"/>
              </a:rPr>
              <a:t> to generate other angles images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Steps: Crop the images =&gt; </a:t>
            </a:r>
            <a:r>
              <a:rPr lang="en-US" altLang="zh-TW" sz="2000" dirty="0" err="1">
                <a:latin typeface="Arial" panose="020B0604020202020204" pitchFamily="34" charset="0"/>
                <a:cs typeface="Arial" panose="020B0604020202020204" pitchFamily="34" charset="0"/>
              </a:rPr>
              <a:t>AutoEncoder</a:t>
            </a:r>
            <a:r>
              <a:rPr lang="en-US" altLang="zh-TW" sz="2000" dirty="0">
                <a:latin typeface="Arial" panose="020B0604020202020204" pitchFamily="34" charset="0"/>
                <a:cs typeface="Arial" panose="020B0604020202020204" pitchFamily="34" charset="0"/>
              </a:rPr>
              <a:t> =&gt; Generate other angles images</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Results: Get other angles images</a:t>
            </a:r>
          </a:p>
          <a:p>
            <a:pPr marL="114300" indent="0">
              <a:buNone/>
            </a:pPr>
            <a:endParaRPr lang="en-US" sz="200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1284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32</a:t>
            </a:fld>
            <a:endParaRPr lang="zh-TW" altLang="en-US"/>
          </a:p>
        </p:txBody>
      </p:sp>
      <p:sp>
        <p:nvSpPr>
          <p:cNvPr id="5" name="標題 4">
            <a:extLst>
              <a:ext uri="{FF2B5EF4-FFF2-40B4-BE49-F238E27FC236}">
                <a16:creationId xmlns:a16="http://schemas.microsoft.com/office/drawing/2014/main" id="{7021A776-5EFF-4F19-99E9-6250A7C6D9A1}"/>
              </a:ext>
            </a:extLst>
          </p:cNvPr>
          <p:cNvSpPr>
            <a:spLocks noGrp="1"/>
          </p:cNvSpPr>
          <p:nvPr>
            <p:ph type="title"/>
          </p:nvPr>
        </p:nvSpPr>
        <p:spPr>
          <a:xfrm>
            <a:off x="610934" y="445025"/>
            <a:ext cx="8520600" cy="572700"/>
          </a:xfrm>
        </p:spPr>
        <p:txBody>
          <a:bodyPr>
            <a:normAutofit fontScale="90000"/>
          </a:bodyPr>
          <a:lstStyle/>
          <a:p>
            <a:r>
              <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rPr>
              <a:t>Current Progress - </a:t>
            </a:r>
            <a:r>
              <a:rPr lang="en-US" altLang="zh-TW" sz="3600" dirty="0">
                <a:latin typeface="Arial" panose="020B0604020202020204" pitchFamily="34" charset="0"/>
                <a:cs typeface="Arial" panose="020B0604020202020204" pitchFamily="34" charset="0"/>
              </a:rPr>
              <a:t>Dataset</a:t>
            </a:r>
            <a:br>
              <a:rPr lang="en-US" altLang="zh-TW" sz="3600" dirty="0">
                <a:latin typeface="Arial" panose="020B0604020202020204" pitchFamily="34" charset="0"/>
                <a:cs typeface="Arial" panose="020B0604020202020204" pitchFamily="34" charset="0"/>
              </a:rPr>
            </a:br>
            <a:endParaRPr lang="en-US" altLang="zh-CN" b="0" dirty="0">
              <a:latin typeface="Arial" panose="020B0604020202020204" pitchFamily="34" charset="0"/>
              <a:ea typeface="微软雅黑" panose="020B0503020204020204" pitchFamily="34" charset="-122"/>
              <a:cs typeface="Arial" panose="020B0604020202020204" pitchFamily="34" charset="0"/>
              <a:sym typeface="微软雅黑 Light" panose="020B0502040204020203" pitchFamily="34" charset="-122"/>
            </a:endParaRPr>
          </a:p>
        </p:txBody>
      </p:sp>
      <p:sp>
        <p:nvSpPr>
          <p:cNvPr id="13" name="Text Placeholder 2">
            <a:extLst>
              <a:ext uri="{FF2B5EF4-FFF2-40B4-BE49-F238E27FC236}">
                <a16:creationId xmlns:a16="http://schemas.microsoft.com/office/drawing/2014/main" id="{094380EF-31A6-43E5-8E7D-47BC809F37A1}"/>
              </a:ext>
            </a:extLst>
          </p:cNvPr>
          <p:cNvSpPr>
            <a:spLocks noGrp="1"/>
          </p:cNvSpPr>
          <p:nvPr>
            <p:ph type="body" idx="1"/>
          </p:nvPr>
        </p:nvSpPr>
        <p:spPr>
          <a:xfrm>
            <a:off x="548183" y="1017725"/>
            <a:ext cx="8520600" cy="3416400"/>
          </a:xfrm>
        </p:spPr>
        <p:txBody>
          <a:bodyPr>
            <a:normAutofit/>
          </a:bodyPr>
          <a:lstStyle/>
          <a:p>
            <a:r>
              <a:rPr lang="en-US" sz="2000" dirty="0">
                <a:latin typeface="Arial" panose="020B0604020202020204" pitchFamily="34" charset="0"/>
                <a:cs typeface="Arial" panose="020B0604020202020204" pitchFamily="34" charset="0"/>
              </a:rPr>
              <a:t>Type: Left-Bottom and Top-Right</a:t>
            </a:r>
          </a:p>
          <a:p>
            <a:r>
              <a:rPr lang="en-US" sz="2000" dirty="0">
                <a:latin typeface="Arial" panose="020B0604020202020204" pitchFamily="34" charset="0"/>
                <a:cs typeface="Arial" panose="020B0604020202020204" pitchFamily="34" charset="0"/>
              </a:rPr>
              <a:t>Angles: 1°, 6°, 11°, 16°, 21°, 26°, 31°, 36°, 41° </a:t>
            </a:r>
          </a:p>
          <a:p>
            <a:pPr marL="114300" indent="0">
              <a:buNone/>
            </a:pPr>
            <a:r>
              <a:rPr lang="en-US" sz="2000" dirty="0">
                <a:latin typeface="Arial" panose="020B0604020202020204" pitchFamily="34" charset="0"/>
                <a:cs typeface="Arial" panose="020B0604020202020204" pitchFamily="34" charset="0"/>
              </a:rPr>
              <a:t>	(Totally: 9 sets of 32 images/set)</a:t>
            </a:r>
          </a:p>
          <a:p>
            <a:r>
              <a:rPr lang="en-US" sz="2000" dirty="0">
                <a:latin typeface="Arial" panose="020B0604020202020204" pitchFamily="34" charset="0"/>
                <a:cs typeface="Arial" panose="020B0604020202020204" pitchFamily="34" charset="0"/>
              </a:rPr>
              <a:t>32 images for each angle</a:t>
            </a:r>
          </a:p>
          <a:p>
            <a:endParaRPr lang="en-US" sz="2000" dirty="0">
              <a:latin typeface="Arial" panose="020B0604020202020204" pitchFamily="34" charset="0"/>
              <a:cs typeface="Arial" panose="020B0604020202020204" pitchFamily="34" charset="0"/>
            </a:endParaRPr>
          </a:p>
        </p:txBody>
      </p:sp>
      <p:sp>
        <p:nvSpPr>
          <p:cNvPr id="8" name="文本框 20">
            <a:extLst>
              <a:ext uri="{FF2B5EF4-FFF2-40B4-BE49-F238E27FC236}">
                <a16:creationId xmlns:a16="http://schemas.microsoft.com/office/drawing/2014/main" id="{9AC02BD3-8073-48EF-AB9D-8948A46E8975}"/>
              </a:ext>
            </a:extLst>
          </p:cNvPr>
          <p:cNvSpPr txBox="1"/>
          <p:nvPr/>
        </p:nvSpPr>
        <p:spPr>
          <a:xfrm>
            <a:off x="518748" y="3399320"/>
            <a:ext cx="1390841" cy="369204"/>
          </a:xfrm>
          <a:prstGeom prst="rect">
            <a:avLst/>
          </a:prstGeom>
          <a:noFill/>
        </p:spPr>
        <p:txBody>
          <a:bodyPr wrap="square" rtlCol="0">
            <a:spAutoFit/>
          </a:bodyPr>
          <a:lstStyle>
            <a:defPPr>
              <a:defRPr lang="zh-CN"/>
            </a:defPPr>
            <a:lvl1pPr marL="285750" indent="-285750">
              <a:buChar char="•"/>
              <a:defRPr sz="2000" b="0" u="sng">
                <a:latin typeface="Times New Roman" panose="02020603050405020304" pitchFamily="18" charset="0"/>
                <a:ea typeface="標楷體" panose="03000509000000000000" pitchFamily="65" charset="-120"/>
                <a:cs typeface="Times New Roman" panose="02020603050405020304" pitchFamily="18" charset="0"/>
              </a:defRPr>
            </a:lvl1pPr>
          </a:lstStyle>
          <a:p>
            <a:pPr marL="0" indent="0">
              <a:buNone/>
            </a:pPr>
            <a:r>
              <a:rPr lang="en-US" altLang="zh-TW" sz="1799" b="1" u="none" dirty="0">
                <a:sym typeface="微软雅黑 Light" panose="020B0502040204020203" pitchFamily="34" charset="-122"/>
              </a:rPr>
              <a:t>Left-Bottom</a:t>
            </a:r>
          </a:p>
        </p:txBody>
      </p:sp>
      <p:cxnSp>
        <p:nvCxnSpPr>
          <p:cNvPr id="9" name="直線接點 8">
            <a:extLst>
              <a:ext uri="{FF2B5EF4-FFF2-40B4-BE49-F238E27FC236}">
                <a16:creationId xmlns:a16="http://schemas.microsoft.com/office/drawing/2014/main" id="{A859EA52-C933-49B7-AEE7-75E6FE43F553}"/>
              </a:ext>
            </a:extLst>
          </p:cNvPr>
          <p:cNvCxnSpPr>
            <a:cxnSpLocks/>
          </p:cNvCxnSpPr>
          <p:nvPr/>
        </p:nvCxnSpPr>
        <p:spPr bwMode="auto">
          <a:xfrm>
            <a:off x="4518022" y="2193905"/>
            <a:ext cx="0" cy="2780035"/>
          </a:xfrm>
          <a:prstGeom prst="line">
            <a:avLst/>
          </a:prstGeom>
          <a:solidFill>
            <a:schemeClr val="accent1"/>
          </a:solidFill>
          <a:ln w="57150" cap="flat" cmpd="sng" algn="ctr">
            <a:solidFill>
              <a:schemeClr val="tx1">
                <a:lumMod val="95000"/>
                <a:lumOff val="5000"/>
              </a:schemeClr>
            </a:solidFill>
            <a:prstDash val="solid"/>
            <a:round/>
            <a:headEnd type="none" w="med" len="med"/>
            <a:tailEnd type="none" w="med" len="med"/>
          </a:ln>
        </p:spPr>
      </p:cxnSp>
      <p:sp>
        <p:nvSpPr>
          <p:cNvPr id="10" name="文本框 20">
            <a:extLst>
              <a:ext uri="{FF2B5EF4-FFF2-40B4-BE49-F238E27FC236}">
                <a16:creationId xmlns:a16="http://schemas.microsoft.com/office/drawing/2014/main" id="{72BE6EED-D3DA-4F88-9171-23D59B1CC1F0}"/>
              </a:ext>
            </a:extLst>
          </p:cNvPr>
          <p:cNvSpPr txBox="1"/>
          <p:nvPr/>
        </p:nvSpPr>
        <p:spPr>
          <a:xfrm>
            <a:off x="4609975" y="3442063"/>
            <a:ext cx="1206402" cy="369204"/>
          </a:xfrm>
          <a:prstGeom prst="rect">
            <a:avLst/>
          </a:prstGeom>
          <a:noFill/>
        </p:spPr>
        <p:txBody>
          <a:bodyPr wrap="square" rtlCol="0">
            <a:spAutoFit/>
          </a:bodyPr>
          <a:lstStyle>
            <a:defPPr>
              <a:defRPr lang="zh-CN"/>
            </a:defPPr>
            <a:lvl1pPr marL="285750" indent="-285750">
              <a:buChar char="•"/>
              <a:defRPr sz="2000" b="0" u="sng">
                <a:latin typeface="Times New Roman" panose="02020603050405020304" pitchFamily="18" charset="0"/>
                <a:ea typeface="標楷體" panose="03000509000000000000" pitchFamily="65" charset="-120"/>
                <a:cs typeface="Times New Roman" panose="02020603050405020304" pitchFamily="18" charset="0"/>
              </a:defRPr>
            </a:lvl1pPr>
          </a:lstStyle>
          <a:p>
            <a:pPr marL="0" indent="0">
              <a:buNone/>
            </a:pPr>
            <a:r>
              <a:rPr lang="en-US" altLang="zh-TW" sz="1799" b="1" u="none" dirty="0">
                <a:sym typeface="微软雅黑 Light" panose="020B0502040204020203" pitchFamily="34" charset="-122"/>
              </a:rPr>
              <a:t>Top-Right</a:t>
            </a:r>
          </a:p>
        </p:txBody>
      </p:sp>
      <p:pic>
        <p:nvPicPr>
          <p:cNvPr id="11" name="圖片 10" descr="一張含有 電子用品 的圖片&#10;&#10;自動產生的描述">
            <a:extLst>
              <a:ext uri="{FF2B5EF4-FFF2-40B4-BE49-F238E27FC236}">
                <a16:creationId xmlns:a16="http://schemas.microsoft.com/office/drawing/2014/main" id="{9824AF7F-C9D4-4946-B268-A57347BFE5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9856" y="2563108"/>
            <a:ext cx="1994342" cy="2496319"/>
          </a:xfrm>
          <a:prstGeom prst="rect">
            <a:avLst/>
          </a:prstGeom>
        </p:spPr>
      </p:pic>
      <p:pic>
        <p:nvPicPr>
          <p:cNvPr id="15" name="圖片 14" descr="一張含有 投影機 的圖片&#10;&#10;自動產生的描述">
            <a:extLst>
              <a:ext uri="{FF2B5EF4-FFF2-40B4-BE49-F238E27FC236}">
                <a16:creationId xmlns:a16="http://schemas.microsoft.com/office/drawing/2014/main" id="{06C083F5-D46F-4E8D-82E9-58481CA59A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6973" y="2571750"/>
            <a:ext cx="1994342" cy="2496319"/>
          </a:xfrm>
          <a:prstGeom prst="rect">
            <a:avLst/>
          </a:prstGeom>
        </p:spPr>
      </p:pic>
    </p:spTree>
    <p:extLst>
      <p:ext uri="{BB962C8B-B14F-4D97-AF65-F5344CB8AC3E}">
        <p14:creationId xmlns:p14="http://schemas.microsoft.com/office/powerpoint/2010/main" val="3752579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CFBC2-9098-492F-880D-CBE38D5EBDDA}"/>
              </a:ext>
            </a:extLst>
          </p:cNvPr>
          <p:cNvSpPr>
            <a:spLocks noGrp="1"/>
          </p:cNvSpPr>
          <p:nvPr>
            <p:ph type="title"/>
          </p:nvPr>
        </p:nvSpPr>
        <p:spPr>
          <a:xfrm>
            <a:off x="529133" y="445025"/>
            <a:ext cx="8520600" cy="572700"/>
          </a:xfrm>
        </p:spPr>
        <p:txBody>
          <a:bodyPr>
            <a:normAutofit fontScale="90000"/>
          </a:bodyPr>
          <a:lstStyle/>
          <a:p>
            <a:r>
              <a:rPr lang="en-US" dirty="0">
                <a:latin typeface="Arial" panose="020B0604020202020204" pitchFamily="34" charset="0"/>
                <a:cs typeface="Arial" panose="020B0604020202020204" pitchFamily="34" charset="0"/>
              </a:rPr>
              <a:t>References</a:t>
            </a:r>
          </a:p>
        </p:txBody>
      </p:sp>
      <p:sp>
        <p:nvSpPr>
          <p:cNvPr id="3" name="Text Placeholder 2">
            <a:extLst>
              <a:ext uri="{FF2B5EF4-FFF2-40B4-BE49-F238E27FC236}">
                <a16:creationId xmlns:a16="http://schemas.microsoft.com/office/drawing/2014/main" id="{ADA13DCE-3C11-4D5E-914A-92E28420EEA9}"/>
              </a:ext>
            </a:extLst>
          </p:cNvPr>
          <p:cNvSpPr>
            <a:spLocks noGrp="1"/>
          </p:cNvSpPr>
          <p:nvPr>
            <p:ph type="body" idx="1"/>
          </p:nvPr>
        </p:nvSpPr>
        <p:spPr>
          <a:xfrm>
            <a:off x="538658" y="1027250"/>
            <a:ext cx="8520600" cy="3962536"/>
          </a:xfrm>
        </p:spPr>
        <p:txBody>
          <a:bodyPr>
            <a:normAutofit/>
          </a:bodyPr>
          <a:lstStyle/>
          <a:p>
            <a:pPr>
              <a:buClrTx/>
              <a:buFont typeface="Arial" pitchFamily="34" charset="0"/>
              <a:buChar char="•"/>
            </a:pPr>
            <a:r>
              <a:rPr lang="en-US" altLang="zh-TW" dirty="0">
                <a:latin typeface="Arial" panose="020B0604020202020204" pitchFamily="34" charset="0"/>
                <a:cs typeface="Arial" panose="020B0604020202020204" pitchFamily="34" charset="0"/>
                <a:hlinkClick r:id="rId2"/>
              </a:rPr>
              <a:t>https://en.wikipedia.org/wiki/Solder_ball</a:t>
            </a:r>
            <a:endParaRPr lang="en-US" altLang="zh-TW" dirty="0">
              <a:latin typeface="Arial" panose="020B0604020202020204" pitchFamily="34" charset="0"/>
              <a:cs typeface="Arial" panose="020B0604020202020204" pitchFamily="34" charset="0"/>
            </a:endParaRPr>
          </a:p>
          <a:p>
            <a:pPr>
              <a:buClrTx/>
              <a:buFont typeface="Arial" pitchFamily="34" charset="0"/>
              <a:buChar char="•"/>
            </a:pPr>
            <a:r>
              <a:rPr lang="en-US" altLang="zh-TW" dirty="0">
                <a:latin typeface="Arial" panose="020B0604020202020204" pitchFamily="34" charset="0"/>
                <a:cs typeface="Arial" panose="020B0604020202020204" pitchFamily="34" charset="0"/>
                <a:hlinkClick r:id="rId3"/>
              </a:rPr>
              <a:t>https://www.slideshare.net/ZhejianPeng/zjpeng3dsolderballreconstruction</a:t>
            </a:r>
            <a:r>
              <a:rPr lang="en-US" altLang="zh-TW" dirty="0">
                <a:latin typeface="Arial" panose="020B0604020202020204" pitchFamily="34" charset="0"/>
                <a:cs typeface="Arial" panose="020B0604020202020204" pitchFamily="34" charset="0"/>
              </a:rPr>
              <a:t>, 2017.</a:t>
            </a:r>
          </a:p>
          <a:p>
            <a:pPr>
              <a:buFont typeface="Arial" pitchFamily="34" charset="0"/>
              <a:buChar char="•"/>
            </a:pPr>
            <a:r>
              <a:rPr lang="en-US" altLang="zh-TW" dirty="0"/>
              <a:t>Hung-Yi Chen, ”3D Reconstruction with X-Ray Images”, 2017.</a:t>
            </a:r>
            <a:endParaRPr lang="en-US" altLang="zh-TW" dirty="0">
              <a:latin typeface="Arial" panose="020B0604020202020204" pitchFamily="34" charset="0"/>
              <a:cs typeface="Arial" panose="020B0604020202020204" pitchFamily="34" charset="0"/>
            </a:endParaRPr>
          </a:p>
          <a:p>
            <a:pPr>
              <a:buFont typeface="Arial" pitchFamily="34" charset="0"/>
              <a:buChar char="•"/>
            </a:pPr>
            <a:r>
              <a:rPr lang="zh-TW" altLang="en-US" dirty="0">
                <a:hlinkClick r:id="rId4"/>
              </a:rPr>
              <a:t>https://sci-hub.se/10.1109/nssmic.2012.6551902</a:t>
            </a:r>
            <a:r>
              <a:rPr lang="en-US" altLang="zh-TW" dirty="0"/>
              <a:t>, 2013.</a:t>
            </a:r>
          </a:p>
          <a:p>
            <a:pPr>
              <a:buFont typeface="Arial" pitchFamily="34" charset="0"/>
              <a:buChar char="•"/>
            </a:pPr>
            <a:r>
              <a:rPr lang="zh-TW" altLang="en-US" sz="1600" dirty="0">
                <a:hlinkClick r:id="rId5"/>
              </a:rPr>
              <a:t>https://github.com/aymericdamien/TensorFlow-Examples/blob/master/tensorflow_v1/examples/3_NeuralNetworks/autoencoder.py</a:t>
            </a:r>
            <a:endParaRPr lang="zh-TW" altLang="en-US" sz="1600" dirty="0"/>
          </a:p>
          <a:p>
            <a:pPr>
              <a:buFont typeface="Arial" pitchFamily="34" charset="0"/>
              <a:buChar char="•"/>
            </a:pPr>
            <a:r>
              <a:rPr lang="en-US" altLang="zh-TW" dirty="0"/>
              <a:t>https://vimsky.com/zh-tw/examples/usage/python-numpy.fft.fftn.html</a:t>
            </a:r>
          </a:p>
          <a:p>
            <a:pPr>
              <a:buFont typeface="Arial" pitchFamily="34" charset="0"/>
              <a:buChar char="•"/>
            </a:pPr>
            <a:r>
              <a:rPr lang="en-US" altLang="zh-TW" dirty="0">
                <a:hlinkClick r:id="rId6"/>
              </a:rPr>
              <a:t>https://web.stanford.edu/~boyd/papers/admm/lasso/lasso.html</a:t>
            </a:r>
            <a:endParaRPr lang="en-US" altLang="zh-TW" dirty="0"/>
          </a:p>
          <a:p>
            <a:r>
              <a:rPr lang="en-US" altLang="zh-TW" u="none" dirty="0">
                <a:sym typeface="微软雅黑 Light" panose="020B0502040204020203" pitchFamily="34" charset="-122"/>
                <a:hlinkClick r:id="rId5"/>
              </a:rPr>
              <a:t>https://github.com/aymericdamien/TensorFlow-Examples/blob/master/tensorflow_v1/examples/3_NeuralNetworks/autoencoder.py</a:t>
            </a:r>
            <a:endParaRPr lang="en-US" altLang="zh-TW" u="none" dirty="0">
              <a:sym typeface="微软雅黑 Light" panose="020B0502040204020203" pitchFamily="34" charset="-122"/>
            </a:endParaRPr>
          </a:p>
          <a:p>
            <a:r>
              <a:rPr lang="en-US" altLang="zh-TW" u="none" dirty="0">
                <a:sym typeface="微软雅黑 Light" panose="020B0502040204020203" pitchFamily="34" charset="-122"/>
                <a:hlinkClick r:id="rId7"/>
              </a:rPr>
              <a:t>https://zhuanlan.zhihu.com/p/50757421</a:t>
            </a:r>
            <a:endParaRPr lang="en-US" altLang="zh-TW" u="none" dirty="0">
              <a:sym typeface="微软雅黑 Light" panose="020B0502040204020203" pitchFamily="34" charset="-122"/>
            </a:endParaRPr>
          </a:p>
          <a:p>
            <a:r>
              <a:rPr lang="en-US" altLang="zh-TW" u="none" dirty="0">
                <a:sym typeface="微软雅黑 Light" panose="020B0502040204020203" pitchFamily="34" charset="-122"/>
                <a:hlinkClick r:id="rId8"/>
              </a:rPr>
              <a:t>https://gist.github.com/AFAgarap/326af55e36be0529c507f1599f88c06e</a:t>
            </a:r>
            <a:endParaRPr lang="en-US" altLang="zh-TW" u="none" dirty="0">
              <a:sym typeface="微软雅黑 Light" panose="020B0502040204020203" pitchFamily="34" charset="-122"/>
            </a:endParaRPr>
          </a:p>
          <a:p>
            <a:r>
              <a:rPr lang="en-US" altLang="zh-TW" u="none" dirty="0">
                <a:sym typeface="微软雅黑 Light" panose="020B0502040204020203" pitchFamily="34" charset="-122"/>
                <a:hlinkClick r:id="rId9"/>
              </a:rPr>
              <a:t>https://ithelp.ithome.com.tw/m/articles/10212018</a:t>
            </a:r>
            <a:endParaRPr lang="en-US" altLang="zh-TW" u="none" dirty="0">
              <a:sym typeface="微软雅黑 Light" panose="020B0502040204020203" pitchFamily="34" charset="-122"/>
            </a:endParaRPr>
          </a:p>
          <a:p>
            <a:pPr>
              <a:buFont typeface="Arial" pitchFamily="34" charset="0"/>
              <a:buChar char="•"/>
            </a:pPr>
            <a:endParaRPr lang="en-US" altLang="zh-TW" dirty="0"/>
          </a:p>
          <a:p>
            <a:pPr>
              <a:buFont typeface="Arial" pitchFamily="34" charset="0"/>
              <a:buChar char="•"/>
            </a:pPr>
            <a:endParaRPr lang="en-US" altLang="zh-TW" dirty="0"/>
          </a:p>
          <a:p>
            <a:pPr>
              <a:buFont typeface="Arial" pitchFamily="34" charset="0"/>
              <a:buChar char="•"/>
            </a:pPr>
            <a:endParaRPr lang="en-US" altLang="zh-TW" dirty="0"/>
          </a:p>
          <a:p>
            <a:pPr>
              <a:buFont typeface="Arial" pitchFamily="34" charset="0"/>
              <a:buChar char="•"/>
            </a:pPr>
            <a:endParaRPr lang="en-US" altLang="zh-TW" dirty="0"/>
          </a:p>
          <a:p>
            <a:pPr>
              <a:buFont typeface="Arial" pitchFamily="34" charset="0"/>
              <a:buChar char="•"/>
            </a:pPr>
            <a:endParaRPr lang="en-US" altLang="zh-TW" dirty="0"/>
          </a:p>
          <a:p>
            <a:pPr>
              <a:buFont typeface="Arial" pitchFamily="34" charset="0"/>
              <a:buChar char="•"/>
            </a:pPr>
            <a:endParaRPr lang="en-US" altLang="zh-TW" dirty="0">
              <a:latin typeface="Arial" panose="020B0604020202020204" pitchFamily="34" charset="0"/>
              <a:cs typeface="Arial" panose="020B0604020202020204" pitchFamily="34" charset="0"/>
            </a:endParaRPr>
          </a:p>
          <a:p>
            <a:pPr>
              <a:buFont typeface="Arial" pitchFamily="34" charset="0"/>
              <a:buChar char="•"/>
            </a:pPr>
            <a:endParaRPr lang="en-US" altLang="zh-TW" dirty="0">
              <a:latin typeface="Arial" panose="020B0604020202020204" pitchFamily="34" charset="0"/>
              <a:cs typeface="Arial" panose="020B0604020202020204" pitchFamily="34" charset="0"/>
            </a:endParaRPr>
          </a:p>
          <a:p>
            <a:pPr>
              <a:buFont typeface="Arial" pitchFamily="34" charset="0"/>
              <a:buChar char="•"/>
            </a:pPr>
            <a:endParaRPr lang="en-US" altLang="zh-TW" dirty="0">
              <a:latin typeface="Arial" panose="020B0604020202020204" pitchFamily="34" charset="0"/>
              <a:cs typeface="Arial" panose="020B0604020202020204" pitchFamily="34" charset="0"/>
            </a:endParaRPr>
          </a:p>
          <a:p>
            <a:pPr>
              <a:buClrTx/>
              <a:buFont typeface="Arial" pitchFamily="34" charset="0"/>
              <a:buChar char="•"/>
            </a:pPr>
            <a:endParaRPr lang="en-US" altLang="zh-TW" dirty="0">
              <a:latin typeface="Arial" panose="020B0604020202020204" pitchFamily="34" charset="0"/>
              <a:cs typeface="Arial" panose="020B0604020202020204" pitchFamily="34" charset="0"/>
            </a:endParaRPr>
          </a:p>
          <a:p>
            <a:pPr>
              <a:buClrTx/>
              <a:buFont typeface="Arial" pitchFamily="34" charset="0"/>
              <a:buChar char="•"/>
            </a:pPr>
            <a:endParaRPr lang="en-US" altLang="zh-TW" dirty="0">
              <a:latin typeface="Arial" panose="020B0604020202020204" pitchFamily="34" charset="0"/>
              <a:cs typeface="Arial" panose="020B0604020202020204" pitchFamily="34" charset="0"/>
            </a:endParaRPr>
          </a:p>
          <a:p>
            <a:pPr>
              <a:buClrTx/>
              <a:buFont typeface="Arial" pitchFamily="34" charset="0"/>
              <a:buChar char="•"/>
            </a:pPr>
            <a:endParaRPr lang="en-US" altLang="zh-TW" dirty="0">
              <a:latin typeface="Arial" panose="020B0604020202020204" pitchFamily="34" charset="0"/>
              <a:cs typeface="Arial" panose="020B0604020202020204" pitchFamily="34" charset="0"/>
            </a:endParaRPr>
          </a:p>
          <a:p>
            <a:pPr>
              <a:buClrTx/>
              <a:buFont typeface="Arial" pitchFamily="34" charset="0"/>
              <a:buChar char="•"/>
            </a:pPr>
            <a:endParaRPr lang="en-US" dirty="0">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33</a:t>
            </a:fld>
            <a:endParaRPr lang="zh-TW" altLang="en-US"/>
          </a:p>
        </p:txBody>
      </p:sp>
    </p:spTree>
    <p:extLst>
      <p:ext uri="{BB962C8B-B14F-4D97-AF65-F5344CB8AC3E}">
        <p14:creationId xmlns:p14="http://schemas.microsoft.com/office/powerpoint/2010/main" val="372567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C40F20-A07B-4E79-A804-CC1C5B24090C}"/>
              </a:ext>
            </a:extLst>
          </p:cNvPr>
          <p:cNvSpPr>
            <a:spLocks noGrp="1"/>
          </p:cNvSpPr>
          <p:nvPr>
            <p:ph type="body" idx="1"/>
          </p:nvPr>
        </p:nvSpPr>
        <p:spPr>
          <a:xfrm>
            <a:off x="539580" y="1017725"/>
            <a:ext cx="8520600" cy="3416400"/>
          </a:xfrm>
        </p:spPr>
        <p:txBody>
          <a:bodyPr>
            <a:normAutofit/>
          </a:bodyPr>
          <a:lstStyle/>
          <a:p>
            <a:endParaRPr lang="en-US" sz="2000" dirty="0">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3</a:t>
            </a:fld>
            <a:endParaRPr lang="zh-TW" altLang="en-US"/>
          </a:p>
        </p:txBody>
      </p:sp>
      <p:sp>
        <p:nvSpPr>
          <p:cNvPr id="5" name="Google Shape;72;p16"/>
          <p:cNvSpPr txBox="1">
            <a:spLocks/>
          </p:cNvSpPr>
          <p:nvPr/>
        </p:nvSpPr>
        <p:spPr>
          <a:xfrm>
            <a:off x="530775" y="445025"/>
            <a:ext cx="8529405" cy="572700"/>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9000"/>
              </a:lnSpc>
              <a:spcBef>
                <a:spcPts val="0"/>
              </a:spcBef>
              <a:spcAft>
                <a:spcPts val="0"/>
              </a:spcAft>
              <a:buSzPts val="2800"/>
              <a:buNone/>
              <a:defRPr sz="3300" kern="1200" baseline="0">
                <a:solidFill>
                  <a:schemeClr val="tx2"/>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ltLang="zh-TW" sz="2800" dirty="0">
                <a:latin typeface="Arial" panose="020B0604020202020204" pitchFamily="34" charset="0"/>
                <a:cs typeface="Arial" panose="020B0604020202020204" pitchFamily="34" charset="0"/>
              </a:rPr>
              <a:t>FBP: Filtered Back Projection</a:t>
            </a:r>
            <a:endParaRPr lang="zh-TW" altLang="en-US" sz="2800" dirty="0">
              <a:latin typeface="Arial" panose="020B0604020202020204" pitchFamily="34" charset="0"/>
              <a:cs typeface="Arial" panose="020B0604020202020204" pitchFamily="34" charset="0"/>
            </a:endParaRPr>
          </a:p>
        </p:txBody>
      </p:sp>
      <p:pic>
        <p:nvPicPr>
          <p:cNvPr id="7" name="圖片 2">
            <a:extLst>
              <a:ext uri="{FF2B5EF4-FFF2-40B4-BE49-F238E27FC236}">
                <a16:creationId xmlns:a16="http://schemas.microsoft.com/office/drawing/2014/main" id="{DB450ABA-45B8-4BE6-84CD-66D1171564F5}"/>
              </a:ext>
            </a:extLst>
          </p:cNvPr>
          <p:cNvPicPr>
            <a:picLocks noChangeAspect="1"/>
          </p:cNvPicPr>
          <p:nvPr/>
        </p:nvPicPr>
        <p:blipFill>
          <a:blip r:embed="rId3"/>
          <a:stretch>
            <a:fillRect/>
          </a:stretch>
        </p:blipFill>
        <p:spPr>
          <a:xfrm>
            <a:off x="1093179" y="1590425"/>
            <a:ext cx="3565199" cy="2457772"/>
          </a:xfrm>
          <a:prstGeom prst="rect">
            <a:avLst/>
          </a:prstGeom>
        </p:spPr>
      </p:pic>
      <p:pic>
        <p:nvPicPr>
          <p:cNvPr id="8" name="圖片 4">
            <a:extLst>
              <a:ext uri="{FF2B5EF4-FFF2-40B4-BE49-F238E27FC236}">
                <a16:creationId xmlns:a16="http://schemas.microsoft.com/office/drawing/2014/main" id="{433CE650-1CA5-4B7B-BF49-9444FD5693B7}"/>
              </a:ext>
            </a:extLst>
          </p:cNvPr>
          <p:cNvPicPr>
            <a:picLocks noChangeAspect="1"/>
          </p:cNvPicPr>
          <p:nvPr/>
        </p:nvPicPr>
        <p:blipFill>
          <a:blip r:embed="rId4"/>
          <a:stretch>
            <a:fillRect/>
          </a:stretch>
        </p:blipFill>
        <p:spPr>
          <a:xfrm>
            <a:off x="5211975" y="1561522"/>
            <a:ext cx="3374765" cy="2448634"/>
          </a:xfrm>
          <a:prstGeom prst="rect">
            <a:avLst/>
          </a:prstGeom>
        </p:spPr>
      </p:pic>
      <p:sp>
        <p:nvSpPr>
          <p:cNvPr id="9" name="文字方塊 25">
            <a:extLst>
              <a:ext uri="{FF2B5EF4-FFF2-40B4-BE49-F238E27FC236}">
                <a16:creationId xmlns:a16="http://schemas.microsoft.com/office/drawing/2014/main" id="{7409880C-EC2B-4DD7-9B0B-4C63E45715CA}"/>
              </a:ext>
            </a:extLst>
          </p:cNvPr>
          <p:cNvSpPr txBox="1"/>
          <p:nvPr/>
        </p:nvSpPr>
        <p:spPr>
          <a:xfrm>
            <a:off x="1948353" y="1213987"/>
            <a:ext cx="1854849" cy="369332"/>
          </a:xfrm>
          <a:prstGeom prst="rect">
            <a:avLst/>
          </a:prstGeom>
          <a:noFill/>
        </p:spPr>
        <p:txBody>
          <a:bodyPr wrap="square" rtlCol="0">
            <a:spAutoFit/>
          </a:bodyPr>
          <a:lstStyle/>
          <a:p>
            <a:pPr algn="ctr"/>
            <a:r>
              <a:rPr lang="en-US" altLang="zh-TW" dirty="0">
                <a:solidFill>
                  <a:schemeClr val="tx1"/>
                </a:solidFill>
                <a:latin typeface="Times New Roman" panose="02020603050405020304" pitchFamily="18" charset="0"/>
                <a:cs typeface="Times New Roman" panose="02020603050405020304" pitchFamily="18" charset="0"/>
              </a:rPr>
              <a:t>Back Projection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0" name="文字方塊 26">
            <a:extLst>
              <a:ext uri="{FF2B5EF4-FFF2-40B4-BE49-F238E27FC236}">
                <a16:creationId xmlns:a16="http://schemas.microsoft.com/office/drawing/2014/main" id="{23F3F9C0-F033-4722-A55C-A0964B166D37}"/>
              </a:ext>
            </a:extLst>
          </p:cNvPr>
          <p:cNvSpPr txBox="1"/>
          <p:nvPr/>
        </p:nvSpPr>
        <p:spPr>
          <a:xfrm>
            <a:off x="5459921" y="1213987"/>
            <a:ext cx="2878872" cy="369332"/>
          </a:xfrm>
          <a:prstGeom prst="rect">
            <a:avLst/>
          </a:prstGeom>
          <a:noFill/>
        </p:spPr>
        <p:txBody>
          <a:bodyPr wrap="square" rtlCol="0">
            <a:spAutoFit/>
          </a:bodyPr>
          <a:lstStyle/>
          <a:p>
            <a:pPr algn="ctr"/>
            <a:r>
              <a:rPr lang="en-US" altLang="zh-TW" dirty="0">
                <a:solidFill>
                  <a:schemeClr val="tx1"/>
                </a:solidFill>
                <a:latin typeface="Times New Roman" panose="02020603050405020304" pitchFamily="18" charset="0"/>
                <a:cs typeface="Times New Roman" panose="02020603050405020304" pitchFamily="18" charset="0"/>
              </a:rPr>
              <a:t>Filter Back </a:t>
            </a:r>
            <a:r>
              <a:rPr lang="en-US" altLang="zh-TW" dirty="0">
                <a:latin typeface="Times New Roman" panose="02020603050405020304" pitchFamily="18" charset="0"/>
                <a:cs typeface="Times New Roman" panose="02020603050405020304" pitchFamily="18" charset="0"/>
              </a:rPr>
              <a:t>P</a:t>
            </a:r>
            <a:r>
              <a:rPr lang="en-US" altLang="zh-TW" dirty="0">
                <a:solidFill>
                  <a:schemeClr val="tx1"/>
                </a:solidFill>
                <a:latin typeface="Times New Roman" panose="02020603050405020304" pitchFamily="18" charset="0"/>
                <a:cs typeface="Times New Roman" panose="02020603050405020304" pitchFamily="18" charset="0"/>
              </a:rPr>
              <a:t>rojection</a:t>
            </a:r>
            <a:endParaRPr lang="zh-TW" altLang="en-US" dirty="0">
              <a:solidFill>
                <a:schemeClr val="tx1"/>
              </a:solidFill>
              <a:latin typeface="Times New Roman" panose="02020603050405020304" pitchFamily="18" charset="0"/>
              <a:cs typeface="Times New Roman" panose="02020603050405020304" pitchFamily="18" charset="0"/>
            </a:endParaRPr>
          </a:p>
        </p:txBody>
      </p:sp>
      <p:sp>
        <p:nvSpPr>
          <p:cNvPr id="11" name="文字方塊 7">
            <a:extLst>
              <a:ext uri="{FF2B5EF4-FFF2-40B4-BE49-F238E27FC236}">
                <a16:creationId xmlns:a16="http://schemas.microsoft.com/office/drawing/2014/main" id="{9DD36B8B-26F8-4A22-94BF-3B796C30B206}"/>
              </a:ext>
            </a:extLst>
          </p:cNvPr>
          <p:cNvSpPr txBox="1"/>
          <p:nvPr/>
        </p:nvSpPr>
        <p:spPr>
          <a:xfrm>
            <a:off x="2090134" y="4048196"/>
            <a:ext cx="1418273"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Star Artifact</a:t>
            </a:r>
            <a:endParaRPr lang="zh-TW" altLang="en-US" dirty="0">
              <a:latin typeface="Times New Roman" panose="02020603050405020304" pitchFamily="18" charset="0"/>
              <a:cs typeface="Times New Roman" panose="02020603050405020304" pitchFamily="18" charset="0"/>
            </a:endParaRPr>
          </a:p>
        </p:txBody>
      </p:sp>
      <p:sp>
        <p:nvSpPr>
          <p:cNvPr id="12" name="文字方塊 28">
            <a:extLst>
              <a:ext uri="{FF2B5EF4-FFF2-40B4-BE49-F238E27FC236}">
                <a16:creationId xmlns:a16="http://schemas.microsoft.com/office/drawing/2014/main" id="{1DD9633A-2E58-4769-ACB6-CB95C5B28383}"/>
              </a:ext>
            </a:extLst>
          </p:cNvPr>
          <p:cNvSpPr txBox="1"/>
          <p:nvPr/>
        </p:nvSpPr>
        <p:spPr>
          <a:xfrm>
            <a:off x="5398361" y="4019293"/>
            <a:ext cx="3001992"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Remove the Blur Place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5912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539535"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2800" dirty="0">
                <a:latin typeface="Arial" panose="020B0604020202020204" pitchFamily="34" charset="0"/>
                <a:cs typeface="Arial" panose="020B0604020202020204" pitchFamily="34" charset="0"/>
              </a:rPr>
              <a:t>FBP</a:t>
            </a:r>
            <a:r>
              <a:rPr lang="en-US" altLang="zh-TW" sz="2800" dirty="0">
                <a:latin typeface="Arial" panose="020B0604020202020204" pitchFamily="34" charset="0"/>
                <a:cs typeface="Arial" panose="020B0604020202020204" pitchFamily="34" charset="0"/>
              </a:rPr>
              <a:t> - Pipeline</a:t>
            </a:r>
            <a:endParaRPr sz="2800" dirty="0">
              <a:latin typeface="Arial" panose="020B0604020202020204" pitchFamily="34" charset="0"/>
              <a:cs typeface="Arial" panose="020B0604020202020204" pitchFamily="34" charset="0"/>
            </a:endParaRPr>
          </a:p>
        </p:txBody>
      </p:sp>
      <p:sp>
        <p:nvSpPr>
          <p:cNvPr id="2" name="投影片編號版面配置區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4</a:t>
            </a:fld>
            <a:endParaRPr lang="zh-TW" altLang="en-US"/>
          </a:p>
        </p:txBody>
      </p:sp>
      <p:sp>
        <p:nvSpPr>
          <p:cNvPr id="20" name="Google Shape;72;p16"/>
          <p:cNvSpPr txBox="1">
            <a:spLocks/>
          </p:cNvSpPr>
          <p:nvPr/>
        </p:nvSpPr>
        <p:spPr>
          <a:xfrm>
            <a:off x="6288813" y="0"/>
            <a:ext cx="2855187" cy="445025"/>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9000"/>
              </a:lnSpc>
              <a:spcBef>
                <a:spcPts val="0"/>
              </a:spcBef>
              <a:spcAft>
                <a:spcPts val="0"/>
              </a:spcAft>
              <a:buSzPts val="2800"/>
              <a:buNone/>
              <a:defRPr sz="3300" kern="1200" baseline="0">
                <a:solidFill>
                  <a:schemeClr val="tx2"/>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ltLang="zh-TW" sz="1600" dirty="0">
                <a:latin typeface="Arial" panose="020B0604020202020204" pitchFamily="34" charset="0"/>
                <a:cs typeface="Arial" panose="020B0604020202020204" pitchFamily="34" charset="0"/>
              </a:rPr>
              <a:t>FBP: Filtered Back Projection</a:t>
            </a:r>
            <a:endParaRPr lang="zh-TW" altLang="en-US" sz="1600" dirty="0">
              <a:latin typeface="Arial" panose="020B0604020202020204" pitchFamily="34" charset="0"/>
              <a:cs typeface="Arial" panose="020B0604020202020204" pitchFamily="34" charset="0"/>
            </a:endParaRPr>
          </a:p>
        </p:txBody>
      </p:sp>
      <p:grpSp>
        <p:nvGrpSpPr>
          <p:cNvPr id="60" name="群組 59"/>
          <p:cNvGrpSpPr/>
          <p:nvPr/>
        </p:nvGrpSpPr>
        <p:grpSpPr>
          <a:xfrm>
            <a:off x="1842027" y="1516090"/>
            <a:ext cx="5915616" cy="2272593"/>
            <a:chOff x="674412" y="1253020"/>
            <a:chExt cx="5915616" cy="2272593"/>
          </a:xfrm>
        </p:grpSpPr>
        <p:grpSp>
          <p:nvGrpSpPr>
            <p:cNvPr id="4" name="群組 33">
              <a:extLst>
                <a:ext uri="{FF2B5EF4-FFF2-40B4-BE49-F238E27FC236}">
                  <a16:creationId xmlns:a16="http://schemas.microsoft.com/office/drawing/2014/main" id="{99C5B197-2C2B-4B3F-B9CC-1030F5D495A3}"/>
                </a:ext>
              </a:extLst>
            </p:cNvPr>
            <p:cNvGrpSpPr/>
            <p:nvPr/>
          </p:nvGrpSpPr>
          <p:grpSpPr>
            <a:xfrm>
              <a:off x="674412" y="1253020"/>
              <a:ext cx="5915616" cy="2272593"/>
              <a:chOff x="770963" y="1984076"/>
              <a:chExt cx="6427965" cy="2453999"/>
            </a:xfrm>
          </p:grpSpPr>
          <p:sp>
            <p:nvSpPr>
              <p:cNvPr id="5" name="矩形 1">
                <a:extLst>
                  <a:ext uri="{FF2B5EF4-FFF2-40B4-BE49-F238E27FC236}">
                    <a16:creationId xmlns:a16="http://schemas.microsoft.com/office/drawing/2014/main" id="{1971BF26-5F59-46AB-8657-16434E3DBABE}"/>
                  </a:ext>
                </a:extLst>
              </p:cNvPr>
              <p:cNvSpPr/>
              <p:nvPr/>
            </p:nvSpPr>
            <p:spPr>
              <a:xfrm>
                <a:off x="770964" y="1984076"/>
                <a:ext cx="1893309" cy="646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Input Image</a:t>
                </a:r>
                <a:endParaRPr lang="zh-TW" altLang="en-US" dirty="0">
                  <a:latin typeface="Arial" panose="020B0604020202020204" pitchFamily="34" charset="0"/>
                  <a:cs typeface="Arial" panose="020B0604020202020204" pitchFamily="34" charset="0"/>
                </a:endParaRPr>
              </a:p>
            </p:txBody>
          </p:sp>
          <p:sp>
            <p:nvSpPr>
              <p:cNvPr id="6" name="矩形 9">
                <a:extLst>
                  <a:ext uri="{FF2B5EF4-FFF2-40B4-BE49-F238E27FC236}">
                    <a16:creationId xmlns:a16="http://schemas.microsoft.com/office/drawing/2014/main" id="{A48ED2A5-C252-41EE-966E-6922E4A039CE}"/>
                  </a:ext>
                </a:extLst>
              </p:cNvPr>
              <p:cNvSpPr/>
              <p:nvPr/>
            </p:nvSpPr>
            <p:spPr>
              <a:xfrm>
                <a:off x="770963" y="2890037"/>
                <a:ext cx="1893309" cy="646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Create Filter</a:t>
                </a:r>
                <a:endParaRPr lang="zh-TW" altLang="en-US" dirty="0">
                  <a:latin typeface="Arial" panose="020B0604020202020204" pitchFamily="34" charset="0"/>
                  <a:cs typeface="Arial" panose="020B0604020202020204" pitchFamily="34" charset="0"/>
                </a:endParaRPr>
              </a:p>
            </p:txBody>
          </p:sp>
          <p:sp>
            <p:nvSpPr>
              <p:cNvPr id="7" name="矩形 10">
                <a:extLst>
                  <a:ext uri="{FF2B5EF4-FFF2-40B4-BE49-F238E27FC236}">
                    <a16:creationId xmlns:a16="http://schemas.microsoft.com/office/drawing/2014/main" id="{991E8DFC-B1ED-4861-B15D-EFC9C02C2C5F}"/>
                  </a:ext>
                </a:extLst>
              </p:cNvPr>
              <p:cNvSpPr/>
              <p:nvPr/>
            </p:nvSpPr>
            <p:spPr>
              <a:xfrm>
                <a:off x="771792" y="3791094"/>
                <a:ext cx="1893309" cy="646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Fourier Transform</a:t>
                </a:r>
                <a:endParaRPr lang="zh-TW" altLang="en-US" dirty="0">
                  <a:latin typeface="Arial" panose="020B0604020202020204" pitchFamily="34" charset="0"/>
                  <a:cs typeface="Arial" panose="020B0604020202020204" pitchFamily="34" charset="0"/>
                </a:endParaRPr>
              </a:p>
            </p:txBody>
          </p:sp>
          <p:sp>
            <p:nvSpPr>
              <p:cNvPr id="8" name="矩形 11">
                <a:extLst>
                  <a:ext uri="{FF2B5EF4-FFF2-40B4-BE49-F238E27FC236}">
                    <a16:creationId xmlns:a16="http://schemas.microsoft.com/office/drawing/2014/main" id="{9C747727-166E-407A-BAAE-0A0391B5B3C0}"/>
                  </a:ext>
                </a:extLst>
              </p:cNvPr>
              <p:cNvSpPr/>
              <p:nvPr/>
            </p:nvSpPr>
            <p:spPr>
              <a:xfrm>
                <a:off x="3040153" y="3791094"/>
                <a:ext cx="1893309" cy="646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Filter </a:t>
                </a:r>
                <a:endParaRPr lang="zh-TW" altLang="en-US" dirty="0">
                  <a:latin typeface="Arial" panose="020B0604020202020204" pitchFamily="34" charset="0"/>
                  <a:cs typeface="Arial" panose="020B0604020202020204" pitchFamily="34" charset="0"/>
                </a:endParaRPr>
              </a:p>
            </p:txBody>
          </p:sp>
          <p:sp>
            <p:nvSpPr>
              <p:cNvPr id="9" name="矩形 12">
                <a:extLst>
                  <a:ext uri="{FF2B5EF4-FFF2-40B4-BE49-F238E27FC236}">
                    <a16:creationId xmlns:a16="http://schemas.microsoft.com/office/drawing/2014/main" id="{BB3368F7-939C-4F30-A942-B5FFE06F49A7}"/>
                  </a:ext>
                </a:extLst>
              </p:cNvPr>
              <p:cNvSpPr/>
              <p:nvPr/>
            </p:nvSpPr>
            <p:spPr>
              <a:xfrm>
                <a:off x="3040154" y="2890037"/>
                <a:ext cx="1891446" cy="646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Inverse Fourier Transform</a:t>
                </a:r>
                <a:endParaRPr lang="zh-TW" altLang="en-US" dirty="0">
                  <a:latin typeface="Arial" panose="020B0604020202020204" pitchFamily="34" charset="0"/>
                  <a:cs typeface="Arial" panose="020B0604020202020204" pitchFamily="34" charset="0"/>
                </a:endParaRPr>
              </a:p>
            </p:txBody>
          </p:sp>
          <p:sp>
            <p:nvSpPr>
              <p:cNvPr id="10" name="矩形 13">
                <a:extLst>
                  <a:ext uri="{FF2B5EF4-FFF2-40B4-BE49-F238E27FC236}">
                    <a16:creationId xmlns:a16="http://schemas.microsoft.com/office/drawing/2014/main" id="{80447003-583B-46A8-9ADA-E27A2CC72A89}"/>
                  </a:ext>
                </a:extLst>
              </p:cNvPr>
              <p:cNvSpPr/>
              <p:nvPr/>
            </p:nvSpPr>
            <p:spPr>
              <a:xfrm>
                <a:off x="3038291" y="1986942"/>
                <a:ext cx="1893309" cy="6469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Back Projection </a:t>
                </a:r>
                <a:endParaRPr lang="zh-TW" altLang="en-US" dirty="0">
                  <a:latin typeface="Arial" panose="020B0604020202020204" pitchFamily="34" charset="0"/>
                  <a:cs typeface="Arial" panose="020B0604020202020204" pitchFamily="34" charset="0"/>
                </a:endParaRPr>
              </a:p>
            </p:txBody>
          </p:sp>
          <p:sp>
            <p:nvSpPr>
              <p:cNvPr id="11" name="矩形 14">
                <a:extLst>
                  <a:ext uri="{FF2B5EF4-FFF2-40B4-BE49-F238E27FC236}">
                    <a16:creationId xmlns:a16="http://schemas.microsoft.com/office/drawing/2014/main" id="{AD682C0C-8C08-49F1-A365-4CDE633989EA}"/>
                  </a:ext>
                </a:extLst>
              </p:cNvPr>
              <p:cNvSpPr/>
              <p:nvPr/>
            </p:nvSpPr>
            <p:spPr>
              <a:xfrm>
                <a:off x="5305619" y="1987790"/>
                <a:ext cx="1893309" cy="6469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ea typeface="標楷體" panose="03000509000000000000" pitchFamily="65" charset="-120"/>
                    <a:cs typeface="Arial" panose="020B0604020202020204" pitchFamily="34" charset="0"/>
                  </a:rPr>
                  <a:t>Normalization</a:t>
                </a:r>
                <a:endParaRPr lang="zh-TW" altLang="en-US" dirty="0">
                  <a:latin typeface="Arial" panose="020B0604020202020204" pitchFamily="34" charset="0"/>
                  <a:cs typeface="Arial" panose="020B0604020202020204" pitchFamily="34" charset="0"/>
                </a:endParaRPr>
              </a:p>
            </p:txBody>
          </p:sp>
          <p:sp>
            <p:nvSpPr>
              <p:cNvPr id="12" name="矩形 17">
                <a:extLst>
                  <a:ext uri="{FF2B5EF4-FFF2-40B4-BE49-F238E27FC236}">
                    <a16:creationId xmlns:a16="http://schemas.microsoft.com/office/drawing/2014/main" id="{DB5C95F5-D8FE-4F39-9F1F-AB2D200EE6F2}"/>
                  </a:ext>
                </a:extLst>
              </p:cNvPr>
              <p:cNvSpPr/>
              <p:nvPr/>
            </p:nvSpPr>
            <p:spPr>
              <a:xfrm>
                <a:off x="5305618" y="2890036"/>
                <a:ext cx="1893309" cy="6469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TW" dirty="0">
                    <a:latin typeface="Arial" panose="020B0604020202020204" pitchFamily="34" charset="0"/>
                    <a:cs typeface="Arial" panose="020B0604020202020204" pitchFamily="34" charset="0"/>
                  </a:rPr>
                  <a:t>Output</a:t>
                </a:r>
                <a:endParaRPr lang="zh-TW" altLang="en-US" dirty="0">
                  <a:latin typeface="Arial" panose="020B0604020202020204" pitchFamily="34" charset="0"/>
                  <a:cs typeface="Arial" panose="020B0604020202020204" pitchFamily="34" charset="0"/>
                </a:endParaRPr>
              </a:p>
            </p:txBody>
          </p:sp>
        </p:grpSp>
        <p:cxnSp>
          <p:nvCxnSpPr>
            <p:cNvPr id="26" name="直線單箭頭接點 25"/>
            <p:cNvCxnSpPr>
              <a:stCxn id="5" idx="2"/>
              <a:endCxn id="6" idx="0"/>
            </p:cNvCxnSpPr>
            <p:nvPr/>
          </p:nvCxnSpPr>
          <p:spPr>
            <a:xfrm flipH="1">
              <a:off x="1545612" y="1852173"/>
              <a:ext cx="1" cy="23983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直線單箭頭接點 27"/>
            <p:cNvCxnSpPr>
              <a:stCxn id="6" idx="2"/>
              <a:endCxn id="7" idx="0"/>
            </p:cNvCxnSpPr>
            <p:nvPr/>
          </p:nvCxnSpPr>
          <p:spPr>
            <a:xfrm>
              <a:off x="1545612" y="2691163"/>
              <a:ext cx="763" cy="23529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直線單箭頭接點 33"/>
            <p:cNvCxnSpPr>
              <a:stCxn id="7" idx="3"/>
              <a:endCxn id="8" idx="1"/>
            </p:cNvCxnSpPr>
            <p:nvPr/>
          </p:nvCxnSpPr>
          <p:spPr>
            <a:xfrm>
              <a:off x="2417575" y="3226034"/>
              <a:ext cx="345158"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直線單箭頭接點 36"/>
            <p:cNvCxnSpPr>
              <a:stCxn id="8" idx="0"/>
              <a:endCxn id="9" idx="2"/>
            </p:cNvCxnSpPr>
            <p:nvPr/>
          </p:nvCxnSpPr>
          <p:spPr>
            <a:xfrm flipH="1" flipV="1">
              <a:off x="3633077" y="2691163"/>
              <a:ext cx="856" cy="23529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直線單箭頭接點 48"/>
            <p:cNvCxnSpPr>
              <a:stCxn id="9" idx="0"/>
              <a:endCxn id="10" idx="2"/>
            </p:cNvCxnSpPr>
            <p:nvPr/>
          </p:nvCxnSpPr>
          <p:spPr>
            <a:xfrm flipH="1" flipV="1">
              <a:off x="3632220" y="1854827"/>
              <a:ext cx="857" cy="237182"/>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直線單箭頭接點 51"/>
            <p:cNvCxnSpPr>
              <a:stCxn id="10" idx="3"/>
              <a:endCxn id="11" idx="1"/>
            </p:cNvCxnSpPr>
            <p:nvPr/>
          </p:nvCxnSpPr>
          <p:spPr>
            <a:xfrm>
              <a:off x="4503420" y="1555251"/>
              <a:ext cx="344208" cy="786"/>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直線單箭頭接點 57"/>
            <p:cNvCxnSpPr>
              <a:stCxn id="11" idx="2"/>
              <a:endCxn id="12" idx="0"/>
            </p:cNvCxnSpPr>
            <p:nvPr/>
          </p:nvCxnSpPr>
          <p:spPr>
            <a:xfrm flipH="1">
              <a:off x="5718827" y="1855614"/>
              <a:ext cx="1" cy="236395"/>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5"/>
            <a:ext cx="8520600" cy="572700"/>
          </a:xfrm>
        </p:spPr>
        <p:txBody>
          <a:bodyPr>
            <a:normAutofit/>
          </a:bodyPr>
          <a:lstStyle/>
          <a:p>
            <a:r>
              <a:rPr lang="en-US" sz="2800" dirty="0">
                <a:latin typeface="Arial" panose="020B0604020202020204" pitchFamily="34" charset="0"/>
                <a:cs typeface="Arial" panose="020B0604020202020204" pitchFamily="34" charset="0"/>
              </a:rPr>
              <a:t>FBP - Results</a:t>
            </a:r>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5</a:t>
            </a:fld>
            <a:endParaRPr lang="zh-TW" altLang="en-US"/>
          </a:p>
        </p:txBody>
      </p:sp>
      <p:sp>
        <p:nvSpPr>
          <p:cNvPr id="14" name="Google Shape;72;p16"/>
          <p:cNvSpPr txBox="1">
            <a:spLocks/>
          </p:cNvSpPr>
          <p:nvPr/>
        </p:nvSpPr>
        <p:spPr>
          <a:xfrm>
            <a:off x="6306457" y="1"/>
            <a:ext cx="2837543" cy="522153"/>
          </a:xfrm>
          <a:prstGeom prst="rect">
            <a:avLst/>
          </a:prstGeom>
        </p:spPr>
        <p:txBody>
          <a:bodyPr spcFirstLastPara="1" vert="horz" wrap="square" lIns="91425" tIns="91425" rIns="91425" bIns="91425" rtlCol="0" anchor="t" anchorCtr="0">
            <a:noAutofit/>
          </a:bodyPr>
          <a:lstStyle>
            <a:lvl1pPr lvl="0" algn="l" defTabSz="685800" rtl="0" eaLnBrk="1" latinLnBrk="0" hangingPunct="1">
              <a:lnSpc>
                <a:spcPct val="89000"/>
              </a:lnSpc>
              <a:spcBef>
                <a:spcPts val="0"/>
              </a:spcBef>
              <a:spcAft>
                <a:spcPts val="0"/>
              </a:spcAft>
              <a:buSzPts val="2800"/>
              <a:buNone/>
              <a:defRPr sz="3300" kern="1200" baseline="0">
                <a:solidFill>
                  <a:schemeClr val="tx2"/>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ltLang="zh-TW" sz="1600" dirty="0">
                <a:latin typeface="Arial" panose="020B0604020202020204" pitchFamily="34" charset="0"/>
                <a:cs typeface="Arial" panose="020B0604020202020204" pitchFamily="34" charset="0"/>
              </a:rPr>
              <a:t>FBP: Filtered Back Projection</a:t>
            </a:r>
            <a:endParaRPr lang="zh-TW" altLang="en-US" sz="1600" dirty="0">
              <a:latin typeface="Arial" panose="020B0604020202020204" pitchFamily="34" charset="0"/>
              <a:cs typeface="Arial" panose="020B0604020202020204" pitchFamily="34" charset="0"/>
            </a:endParaRPr>
          </a:p>
        </p:txBody>
      </p:sp>
      <p:pic>
        <p:nvPicPr>
          <p:cNvPr id="7" name="圖片 6">
            <a:extLst>
              <a:ext uri="{FF2B5EF4-FFF2-40B4-BE49-F238E27FC236}">
                <a16:creationId xmlns:a16="http://schemas.microsoft.com/office/drawing/2014/main" id="{DD7FB3A8-F6D3-46EF-B0B8-1B695B14B0C7}"/>
              </a:ext>
            </a:extLst>
          </p:cNvPr>
          <p:cNvPicPr>
            <a:picLocks noChangeAspect="1"/>
          </p:cNvPicPr>
          <p:nvPr/>
        </p:nvPicPr>
        <p:blipFill>
          <a:blip r:embed="rId2"/>
          <a:stretch>
            <a:fillRect/>
          </a:stretch>
        </p:blipFill>
        <p:spPr>
          <a:xfrm>
            <a:off x="884872" y="1046348"/>
            <a:ext cx="3575293" cy="3044435"/>
          </a:xfrm>
          <a:prstGeom prst="rect">
            <a:avLst/>
          </a:prstGeom>
        </p:spPr>
      </p:pic>
      <p:sp>
        <p:nvSpPr>
          <p:cNvPr id="15" name="文字方塊 14">
            <a:extLst>
              <a:ext uri="{FF2B5EF4-FFF2-40B4-BE49-F238E27FC236}">
                <a16:creationId xmlns:a16="http://schemas.microsoft.com/office/drawing/2014/main" id="{C4189C2D-FEF3-439B-A700-62FAEDD6E730}"/>
              </a:ext>
            </a:extLst>
          </p:cNvPr>
          <p:cNvSpPr txBox="1"/>
          <p:nvPr/>
        </p:nvSpPr>
        <p:spPr>
          <a:xfrm>
            <a:off x="1030772" y="4097152"/>
            <a:ext cx="3210726" cy="646331"/>
          </a:xfrm>
          <a:prstGeom prst="rect">
            <a:avLst/>
          </a:prstGeom>
          <a:noFill/>
        </p:spPr>
        <p:txBody>
          <a:bodyPr wrap="square">
            <a:spAutoFit/>
          </a:bodyPr>
          <a:lstStyle/>
          <a:p>
            <a:r>
              <a:rPr lang="en-US" altLang="zh-TW" sz="1800" dirty="0">
                <a:latin typeface="Arial" panose="020B0604020202020204" pitchFamily="34" charset="0"/>
                <a:cs typeface="Arial" panose="020B0604020202020204" pitchFamily="34" charset="0"/>
              </a:rPr>
              <a:t>The reconstructed image with height 77 pixels by FBP.</a:t>
            </a:r>
          </a:p>
        </p:txBody>
      </p:sp>
      <p:pic>
        <p:nvPicPr>
          <p:cNvPr id="16" name="圖片 15" descr="一張含有 文字, 電子用品, 電腦 的圖片&#10;&#10;自動產生的描述">
            <a:extLst>
              <a:ext uri="{FF2B5EF4-FFF2-40B4-BE49-F238E27FC236}">
                <a16:creationId xmlns:a16="http://schemas.microsoft.com/office/drawing/2014/main" id="{7E06E3FC-8DC5-4C1D-B593-B9102248BADB}"/>
              </a:ext>
            </a:extLst>
          </p:cNvPr>
          <p:cNvPicPr>
            <a:picLocks noChangeAspect="1"/>
          </p:cNvPicPr>
          <p:nvPr/>
        </p:nvPicPr>
        <p:blipFill>
          <a:blip r:embed="rId3"/>
          <a:stretch>
            <a:fillRect/>
          </a:stretch>
        </p:blipFill>
        <p:spPr>
          <a:xfrm>
            <a:off x="5194604" y="1046348"/>
            <a:ext cx="3569954" cy="3050804"/>
          </a:xfrm>
          <a:prstGeom prst="rect">
            <a:avLst/>
          </a:prstGeom>
        </p:spPr>
      </p:pic>
      <p:sp>
        <p:nvSpPr>
          <p:cNvPr id="17" name="文字方塊 16">
            <a:extLst>
              <a:ext uri="{FF2B5EF4-FFF2-40B4-BE49-F238E27FC236}">
                <a16:creationId xmlns:a16="http://schemas.microsoft.com/office/drawing/2014/main" id="{35EB5020-7F65-4211-9A0E-6180AEC56833}"/>
              </a:ext>
            </a:extLst>
          </p:cNvPr>
          <p:cNvSpPr txBox="1"/>
          <p:nvPr/>
        </p:nvSpPr>
        <p:spPr>
          <a:xfrm>
            <a:off x="5407631" y="4090783"/>
            <a:ext cx="3210726" cy="646331"/>
          </a:xfrm>
          <a:prstGeom prst="rect">
            <a:avLst/>
          </a:prstGeom>
          <a:noFill/>
        </p:spPr>
        <p:txBody>
          <a:bodyPr wrap="square">
            <a:spAutoFit/>
          </a:bodyPr>
          <a:lstStyle/>
          <a:p>
            <a:r>
              <a:rPr lang="en-US" altLang="zh-TW" sz="1800" dirty="0">
                <a:latin typeface="Arial" panose="020B0604020202020204" pitchFamily="34" charset="0"/>
                <a:cs typeface="Arial" panose="020B0604020202020204" pitchFamily="34" charset="0"/>
              </a:rPr>
              <a:t>The reconstructed image with height </a:t>
            </a:r>
            <a:r>
              <a:rPr lang="en-US" altLang="zh-TW" dirty="0">
                <a:latin typeface="Arial" panose="020B0604020202020204" pitchFamily="34" charset="0"/>
                <a:cs typeface="Arial" panose="020B0604020202020204" pitchFamily="34" charset="0"/>
              </a:rPr>
              <a:t>189</a:t>
            </a:r>
            <a:r>
              <a:rPr lang="en-US" altLang="zh-TW" sz="1800" dirty="0">
                <a:latin typeface="Arial" panose="020B0604020202020204" pitchFamily="34" charset="0"/>
                <a:cs typeface="Arial" panose="020B0604020202020204" pitchFamily="34" charset="0"/>
              </a:rPr>
              <a:t> pixels by FBP.</a:t>
            </a:r>
          </a:p>
        </p:txBody>
      </p:sp>
    </p:spTree>
    <p:extLst>
      <p:ext uri="{BB962C8B-B14F-4D97-AF65-F5344CB8AC3E}">
        <p14:creationId xmlns:p14="http://schemas.microsoft.com/office/powerpoint/2010/main" val="58890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9D0AE-8712-4A81-AEB4-E9D8F0BF36D5}"/>
              </a:ext>
            </a:extLst>
          </p:cNvPr>
          <p:cNvSpPr>
            <a:spLocks noGrp="1"/>
          </p:cNvSpPr>
          <p:nvPr>
            <p:ph type="title"/>
          </p:nvPr>
        </p:nvSpPr>
        <p:spPr>
          <a:xfrm>
            <a:off x="532090" y="445025"/>
            <a:ext cx="8520600" cy="572700"/>
          </a:xfrm>
        </p:spPr>
        <p:txBody>
          <a:bodyPr>
            <a:normAutofit/>
          </a:bodyPr>
          <a:lstStyle/>
          <a:p>
            <a:r>
              <a:rPr lang="en-US" sz="2800" dirty="0">
                <a:latin typeface="Arial" panose="020B0604020202020204" pitchFamily="34" charset="0"/>
                <a:cs typeface="Arial" panose="020B0604020202020204" pitchFamily="34" charset="0"/>
              </a:rPr>
              <a:t>The Problem</a:t>
            </a:r>
          </a:p>
        </p:txBody>
      </p:sp>
      <p:sp>
        <p:nvSpPr>
          <p:cNvPr id="3" name="Text Placeholder 2">
            <a:extLst>
              <a:ext uri="{FF2B5EF4-FFF2-40B4-BE49-F238E27FC236}">
                <a16:creationId xmlns:a16="http://schemas.microsoft.com/office/drawing/2014/main" id="{7F6FF0C6-E62F-4ECF-AFD0-F0AB4B66AE70}"/>
              </a:ext>
            </a:extLst>
          </p:cNvPr>
          <p:cNvSpPr>
            <a:spLocks noGrp="1"/>
          </p:cNvSpPr>
          <p:nvPr>
            <p:ph type="body" idx="1"/>
          </p:nvPr>
        </p:nvSpPr>
        <p:spPr>
          <a:xfrm>
            <a:off x="532090" y="1022762"/>
            <a:ext cx="8520600" cy="3416400"/>
          </a:xfrm>
        </p:spPr>
        <p:txBody>
          <a:bodyPr>
            <a:normAutofit/>
          </a:bodyPr>
          <a:lstStyle/>
          <a:p>
            <a:r>
              <a:rPr lang="en-US" sz="2000" dirty="0">
                <a:latin typeface="Arial" panose="020B0604020202020204" pitchFamily="34" charset="0"/>
                <a:cs typeface="Arial" panose="020B0604020202020204" pitchFamily="34" charset="0"/>
              </a:rPr>
              <a:t>Solder balls are too rhombus.</a:t>
            </a:r>
          </a:p>
          <a:p>
            <a:r>
              <a:rPr lang="en-US" sz="2000" dirty="0">
                <a:latin typeface="Arial" panose="020B0604020202020204" pitchFamily="34" charset="0"/>
                <a:cs typeface="Arial" panose="020B0604020202020204" pitchFamily="34" charset="0"/>
              </a:rPr>
              <a:t>Image contrast not clear enough (voids are dark spots). </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pic>
        <p:nvPicPr>
          <p:cNvPr id="5" name="Picture 2" descr="D:\TRI\Weekly_Progress\2020\2020_Week49\Image 006.png">
            <a:extLst>
              <a:ext uri="{FF2B5EF4-FFF2-40B4-BE49-F238E27FC236}">
                <a16:creationId xmlns:a16="http://schemas.microsoft.com/office/drawing/2014/main" id="{0ACCA1F3-5366-40E4-9B4A-8955993588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507" y="1837056"/>
            <a:ext cx="7214525" cy="32007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4">
            <a:extLst>
              <a:ext uri="{FF2B5EF4-FFF2-40B4-BE49-F238E27FC236}">
                <a16:creationId xmlns:a16="http://schemas.microsoft.com/office/drawing/2014/main" id="{74103E6F-2DBD-40C8-B977-63D15B2DBD3B}"/>
              </a:ext>
            </a:extLst>
          </p:cNvPr>
          <p:cNvSpPr txBox="1"/>
          <p:nvPr/>
        </p:nvSpPr>
        <p:spPr>
          <a:xfrm>
            <a:off x="6624436" y="1367"/>
            <a:ext cx="2519564"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VG: Volume Graphics</a:t>
            </a:r>
          </a:p>
          <a:p>
            <a:r>
              <a:rPr lang="en-US" altLang="zh-TW" sz="1400" dirty="0">
                <a:latin typeface="Arial" panose="020B0604020202020204" pitchFamily="34" charset="0"/>
                <a:cs typeface="Arial" panose="020B0604020202020204" pitchFamily="34" charset="0"/>
              </a:rPr>
              <a:t>FBP: Filtered Back Projection</a:t>
            </a:r>
          </a:p>
        </p:txBody>
      </p:sp>
    </p:spTree>
    <p:extLst>
      <p:ext uri="{BB962C8B-B14F-4D97-AF65-F5344CB8AC3E}">
        <p14:creationId xmlns:p14="http://schemas.microsoft.com/office/powerpoint/2010/main" val="450923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778960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dirty="0">
              <a:latin typeface="Arial" panose="020B0604020202020204" pitchFamily="34" charset="0"/>
              <a:cs typeface="Arial" panose="020B0604020202020204" pitchFamily="34" charset="0"/>
            </a:endParaRPr>
          </a:p>
        </p:txBody>
      </p:sp>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pic>
        <p:nvPicPr>
          <p:cNvPr id="9" name="圖片 8"/>
          <p:cNvPicPr>
            <a:picLocks noChangeAspect="1"/>
          </p:cNvPicPr>
          <p:nvPr/>
        </p:nvPicPr>
        <p:blipFill rotWithShape="1">
          <a:blip r:embed="rId4"/>
          <a:srcRect b="30410"/>
          <a:stretch/>
        </p:blipFill>
        <p:spPr>
          <a:xfrm>
            <a:off x="2576112" y="968244"/>
            <a:ext cx="4304521" cy="4020962"/>
          </a:xfrm>
          <a:prstGeom prst="rect">
            <a:avLst/>
          </a:prstGeom>
        </p:spPr>
      </p:pic>
    </p:spTree>
    <p:extLst>
      <p:ext uri="{BB962C8B-B14F-4D97-AF65-F5344CB8AC3E}">
        <p14:creationId xmlns:p14="http://schemas.microsoft.com/office/powerpoint/2010/main" val="222584453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sp>
        <p:nvSpPr>
          <p:cNvPr id="11" name="Title 1">
            <a:extLst>
              <a:ext uri="{FF2B5EF4-FFF2-40B4-BE49-F238E27FC236}">
                <a16:creationId xmlns:a16="http://schemas.microsoft.com/office/drawing/2014/main" id="{A2C85BF7-823E-485F-9D40-F5671723B91B}"/>
              </a:ext>
            </a:extLst>
          </p:cNvPr>
          <p:cNvSpPr>
            <a:spLocks noGrp="1"/>
          </p:cNvSpPr>
          <p:nvPr>
            <p:ph type="title"/>
          </p:nvPr>
        </p:nvSpPr>
        <p:spPr>
          <a:xfrm>
            <a:off x="539580" y="445024"/>
            <a:ext cx="8674758" cy="970537"/>
          </a:xfrm>
        </p:spPr>
        <p:txBody>
          <a:bodyPr>
            <a:noAutofit/>
          </a:bodyPr>
          <a:lstStyle/>
          <a:p>
            <a:r>
              <a:rPr lang="en-US" altLang="zh-TW" sz="2000" dirty="0">
                <a:latin typeface="Arial" panose="020B0604020202020204" pitchFamily="34" charset="0"/>
                <a:cs typeface="Arial" panose="020B0604020202020204" pitchFamily="34" charset="0"/>
              </a:rPr>
              <a:t>SIFT-Based Motion Registration for Sequence Images of Instant CT</a:t>
            </a:r>
            <a:endParaRPr lang="zh-TW" altLang="en-US" sz="2000" b="1" dirty="0">
              <a:latin typeface="Arial" panose="020B0604020202020204" pitchFamily="34" charset="0"/>
              <a:cs typeface="Arial" panose="020B0604020202020204" pitchFamily="34" charset="0"/>
            </a:endParaRPr>
          </a:p>
        </p:txBody>
      </p:sp>
      <p:sp>
        <p:nvSpPr>
          <p:cNvPr id="8" name="矩形 7"/>
          <p:cNvSpPr/>
          <p:nvPr/>
        </p:nvSpPr>
        <p:spPr>
          <a:xfrm>
            <a:off x="5848673" y="14310"/>
            <a:ext cx="3365665" cy="523220"/>
          </a:xfrm>
          <a:prstGeom prst="rect">
            <a:avLst/>
          </a:prstGeom>
        </p:spPr>
        <p:txBody>
          <a:bodyPr wrap="none">
            <a:spAutoFit/>
          </a:bodyPr>
          <a:lstStyle/>
          <a:p>
            <a:pPr marL="0" lvl="1" algn="just">
              <a:buClr>
                <a:schemeClr val="tx1"/>
              </a:buClr>
            </a:pPr>
            <a:r>
              <a:rPr lang="en-CA" altLang="zh-TW" sz="1400" dirty="0">
                <a:latin typeface="Arial" panose="020B0604020202020204" pitchFamily="34" charset="0"/>
                <a:cs typeface="Arial" panose="020B0604020202020204" pitchFamily="34" charset="0"/>
              </a:rPr>
              <a:t>SIFT: Scale-Invariant Feature Transform</a:t>
            </a:r>
          </a:p>
          <a:p>
            <a:pPr marL="0" lvl="1" algn="just">
              <a:buClr>
                <a:schemeClr val="tx1"/>
              </a:buClr>
            </a:pPr>
            <a:r>
              <a:rPr lang="en-CA" altLang="zh-TW" sz="1400" dirty="0">
                <a:latin typeface="Arial" panose="020B0604020202020204" pitchFamily="34" charset="0"/>
                <a:cs typeface="Arial" panose="020B0604020202020204" pitchFamily="34" charset="0"/>
              </a:rPr>
              <a:t>CT: Computed Tomography</a:t>
            </a:r>
          </a:p>
        </p:txBody>
      </p:sp>
      <p:sp>
        <p:nvSpPr>
          <p:cNvPr id="2" name="矩形 1"/>
          <p:cNvSpPr/>
          <p:nvPr/>
        </p:nvSpPr>
        <p:spPr>
          <a:xfrm>
            <a:off x="539580" y="859708"/>
            <a:ext cx="5483151" cy="1754326"/>
          </a:xfrm>
          <a:prstGeom prst="rect">
            <a:avLst/>
          </a:prstGeom>
        </p:spPr>
        <p:txBody>
          <a:bodyPr wrap="square">
            <a:spAutoFit/>
          </a:bodyPr>
          <a:lstStyle/>
          <a:p>
            <a:pPr marL="285750"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Key point localization: </a:t>
            </a:r>
          </a:p>
          <a:p>
            <a:pPr marL="742950" lvl="1" indent="-285750" algn="just">
              <a:buFont typeface="Arial" panose="020B0604020202020204" pitchFamily="34" charset="0"/>
              <a:buChar char="•"/>
            </a:pPr>
            <a:r>
              <a:rPr lang="en-US" altLang="zh-TW" dirty="0">
                <a:latin typeface="Arial" panose="020B0604020202020204" pitchFamily="34" charset="0"/>
                <a:cs typeface="Arial" panose="020B0604020202020204" pitchFamily="34" charset="0"/>
              </a:rPr>
              <a:t>Calculate and identify potential interest points by using a </a:t>
            </a:r>
            <a:r>
              <a:rPr lang="en-US" altLang="zh-TW" b="1" dirty="0">
                <a:latin typeface="Arial" panose="020B0604020202020204" pitchFamily="34" charset="0"/>
                <a:cs typeface="Arial" panose="020B0604020202020204" pitchFamily="34" charset="0"/>
              </a:rPr>
              <a:t>DOG</a:t>
            </a:r>
            <a:r>
              <a:rPr lang="en-US" altLang="zh-TW" dirty="0">
                <a:latin typeface="Arial" panose="020B0604020202020204" pitchFamily="34" charset="0"/>
                <a:cs typeface="Arial" panose="020B0604020202020204" pitchFamily="34" charset="0"/>
              </a:rPr>
              <a:t> </a:t>
            </a:r>
            <a:r>
              <a:rPr lang="en-US" altLang="zh-TW" b="1" dirty="0">
                <a:latin typeface="Arial" panose="020B0604020202020204" pitchFamily="34" charset="0"/>
                <a:cs typeface="Arial" panose="020B0604020202020204" pitchFamily="34" charset="0"/>
              </a:rPr>
              <a:t>(Difference of Gaussian)</a:t>
            </a:r>
            <a:r>
              <a:rPr lang="en-US" altLang="zh-TW" dirty="0">
                <a:latin typeface="Arial" panose="020B0604020202020204" pitchFamily="34" charset="0"/>
                <a:cs typeface="Arial" panose="020B0604020202020204" pitchFamily="34" charset="0"/>
              </a:rPr>
              <a:t> function which are invariant to scale and orientation. </a:t>
            </a:r>
          </a:p>
          <a:p>
            <a:pPr marL="742950" lvl="1" indent="-285750" algn="just">
              <a:buFont typeface="Arial" panose="020B0604020202020204" pitchFamily="34" charset="0"/>
              <a:buChar char="•"/>
            </a:pPr>
            <a:endParaRPr lang="en-US" altLang="zh-TW" dirty="0">
              <a:latin typeface="Arial" panose="020B0604020202020204" pitchFamily="34" charset="0"/>
              <a:cs typeface="Arial" panose="020B0604020202020204" pitchFamily="34" charset="0"/>
            </a:endParaRPr>
          </a:p>
        </p:txBody>
      </p:sp>
      <p:pic>
        <p:nvPicPr>
          <p:cNvPr id="7" name="圖片 6"/>
          <p:cNvPicPr>
            <a:picLocks noChangeAspect="1"/>
          </p:cNvPicPr>
          <p:nvPr/>
        </p:nvPicPr>
        <p:blipFill>
          <a:blip r:embed="rId3"/>
          <a:stretch>
            <a:fillRect/>
          </a:stretch>
        </p:blipFill>
        <p:spPr>
          <a:xfrm>
            <a:off x="6691274" y="968244"/>
            <a:ext cx="2267071" cy="3691569"/>
          </a:xfrm>
          <a:prstGeom prst="rect">
            <a:avLst/>
          </a:prstGeom>
        </p:spPr>
      </p:pic>
      <p:sp>
        <p:nvSpPr>
          <p:cNvPr id="10" name="矩形 9"/>
          <p:cNvSpPr/>
          <p:nvPr/>
        </p:nvSpPr>
        <p:spPr bwMode="auto">
          <a:xfrm>
            <a:off x="6907185" y="1051653"/>
            <a:ext cx="1727292" cy="590427"/>
          </a:xfrm>
          <a:prstGeom prst="rect">
            <a:avLst/>
          </a:prstGeom>
          <a:noFill/>
          <a:ln w="28575" cap="flat" cmpd="sng" algn="ctr">
            <a:solidFill>
              <a:srgbClr val="FF0000"/>
            </a:solidFill>
            <a:prstDash val="solid"/>
            <a:round/>
            <a:headEnd type="none" w="med" len="med"/>
            <a:tailEnd type="none" w="med" len="med"/>
          </a:ln>
        </p:spPr>
        <p:txBody>
          <a:bodyPr vert="horz" wrap="square" lIns="68544" tIns="34272" rIns="68544" bIns="34272" numCol="1" rtlCol="0" anchor="t" anchorCtr="0" compatLnSpc="1"/>
          <a:lstStyle/>
          <a:p>
            <a:pPr defTabSz="685434" fontAlgn="base">
              <a:spcBef>
                <a:spcPct val="0"/>
              </a:spcBef>
              <a:spcAft>
                <a:spcPct val="0"/>
              </a:spcAft>
            </a:pPr>
            <a:endParaRPr lang="zh-TW" altLang="en-US" sz="1349">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47312780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themeOverride>
</file>

<file path=docProps/app.xml><?xml version="1.0" encoding="utf-8"?>
<Properties xmlns="http://schemas.openxmlformats.org/officeDocument/2006/extended-properties" xmlns:vt="http://schemas.openxmlformats.org/officeDocument/2006/docPropsVTypes">
  <Template/>
  <TotalTime>13890</TotalTime>
  <Words>2535</Words>
  <Application>Microsoft Office PowerPoint</Application>
  <PresentationFormat>如螢幕大小 (16:9)</PresentationFormat>
  <Paragraphs>342</Paragraphs>
  <Slides>34</Slides>
  <Notes>32</Notes>
  <HiddenSlides>2</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34</vt:i4>
      </vt:variant>
    </vt:vector>
  </HeadingPairs>
  <TitlesOfParts>
    <vt:vector size="42" baseType="lpstr">
      <vt:lpstr>-apple-system</vt:lpstr>
      <vt:lpstr>Arial</vt:lpstr>
      <vt:lpstr>Arial</vt:lpstr>
      <vt:lpstr>Calibri</vt:lpstr>
      <vt:lpstr>Cambria Math</vt:lpstr>
      <vt:lpstr>Franklin Gothic Book</vt:lpstr>
      <vt:lpstr>Times New Roman</vt:lpstr>
      <vt:lpstr>Crop</vt:lpstr>
      <vt:lpstr>PowerPoint 簡報</vt:lpstr>
      <vt:lpstr>The Problem</vt:lpstr>
      <vt:lpstr>The Problem</vt:lpstr>
      <vt:lpstr>PowerPoint 簡報</vt:lpstr>
      <vt:lpstr>FBP - Pipeline</vt:lpstr>
      <vt:lpstr>FBP - Results</vt:lpstr>
      <vt:lpstr>The Problem</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SIFT-Based Motion Registration for Sequence Images of Instant CT</vt:lpstr>
      <vt:lpstr>Generate other angles images </vt:lpstr>
      <vt:lpstr>Generate other angles images </vt:lpstr>
      <vt:lpstr>Using filter/ model for processing</vt:lpstr>
      <vt:lpstr>AutoEncoder</vt:lpstr>
      <vt:lpstr>Model</vt:lpstr>
      <vt:lpstr>Model</vt:lpstr>
      <vt:lpstr>AutoEncoder</vt:lpstr>
      <vt:lpstr>AutoEncoder</vt:lpstr>
      <vt:lpstr>AutoEncoder</vt:lpstr>
      <vt:lpstr>PowerPoint 簡報</vt:lpstr>
      <vt:lpstr>AutoEncoder</vt:lpstr>
      <vt:lpstr>Test</vt:lpstr>
      <vt:lpstr>Current Progress - Dataset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Combine FBP and SART</dc:title>
  <dc:creator>Jasper Chao</dc:creator>
  <cp:lastModifiedBy>sherrenhsu</cp:lastModifiedBy>
  <cp:revision>215</cp:revision>
  <dcterms:modified xsi:type="dcterms:W3CDTF">2022-02-21T17:13:59Z</dcterms:modified>
</cp:coreProperties>
</file>